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Nunito"/>
      <p:regular r:id="rId30"/>
      <p:bold r:id="rId31"/>
      <p:italic r:id="rId32"/>
      <p:boldItalic r:id="rId33"/>
    </p:embeddedFont>
    <p:embeddedFont>
      <p:font typeface="Maven Pro"/>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fntdata"/><Relationship Id="rId30" Type="http://schemas.openxmlformats.org/officeDocument/2006/relationships/font" Target="fonts/Nunito-regular.fntdata"/><Relationship Id="rId11" Type="http://schemas.openxmlformats.org/officeDocument/2006/relationships/slide" Target="slides/slide6.xml"/><Relationship Id="rId33" Type="http://schemas.openxmlformats.org/officeDocument/2006/relationships/font" Target="fonts/Nunito-boldItalic.fntdata"/><Relationship Id="rId10" Type="http://schemas.openxmlformats.org/officeDocument/2006/relationships/slide" Target="slides/slide5.xml"/><Relationship Id="rId32" Type="http://schemas.openxmlformats.org/officeDocument/2006/relationships/font" Target="fonts/Nunito-italic.fntdata"/><Relationship Id="rId13" Type="http://schemas.openxmlformats.org/officeDocument/2006/relationships/slide" Target="slides/slide8.xml"/><Relationship Id="rId35" Type="http://schemas.openxmlformats.org/officeDocument/2006/relationships/font" Target="fonts/MavenPro-bold.fntdata"/><Relationship Id="rId12" Type="http://schemas.openxmlformats.org/officeDocument/2006/relationships/slide" Target="slides/slide7.xml"/><Relationship Id="rId34" Type="http://schemas.openxmlformats.org/officeDocument/2006/relationships/font" Target="fonts/MavenPro-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png>
</file>

<file path=ppt/media/image13.png>
</file>

<file path=ppt/media/image14.png>
</file>

<file path=ppt/media/image15.gif>
</file>

<file path=ppt/media/image16.png>
</file>

<file path=ppt/media/image17.gif>
</file>

<file path=ppt/media/image18.gif>
</file>

<file path=ppt/media/image2.png>
</file>

<file path=ppt/media/image3.png>
</file>

<file path=ppt/media/image4.gif>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c6f9c371b9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c6f9c371b9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c6f9c371b9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c6f9c371b9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c6f9c371b9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2c6f9c371b9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c6f9c371b9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c6f9c371b9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c6f9c371b9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c6f9c371b9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c6f9c371b9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c6f9c371b9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c6f9c371b9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2c6f9c371b9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c6f9c371b9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2c6f9c371b9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c6f9c371b9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c6f9c371b9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c6f9c371b9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2c6f9c371b9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c6f9c371b9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c6f9c371b9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c6f9c371b9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c6f9c371b9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2c6f9c371b9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2c6f9c371b9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c6f9c371b9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2c6f9c371b9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c6f9c371b9_0_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c6f9c371b9_0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2c6f9c371b9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2c6f9c371b9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c6f9c371b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c6f9c371b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c6f9c371b9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c6f9c371b9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c6f9c371b9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c6f9c371b9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c6f9c371b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c6f9c371b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c6f9c371b9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c6f9c371b9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c6f9c371b9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c6f9c371b9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c6f9c371b9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c6f9c371b9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7343003" y="4453711"/>
            <a:ext cx="316800" cy="688500"/>
          </a:xfrm>
          <a:prstGeom prst="round2SameRect">
            <a:avLst>
              <a:gd fmla="val 50000"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343003" y="4801723"/>
            <a:ext cx="316800" cy="340500"/>
          </a:xfrm>
          <a:prstGeom prst="round2SameRect">
            <a:avLst>
              <a:gd fmla="val 50000" name="adj1"/>
              <a:gd fmla="val 0" name="adj2"/>
            </a:avLst>
          </a:prstGeom>
          <a:solidFill>
            <a:srgbClr val="FF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801210" y="4453711"/>
            <a:ext cx="316800" cy="688500"/>
          </a:xfrm>
          <a:prstGeom prst="round2SameRect">
            <a:avLst>
              <a:gd fmla="val 50000"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801210" y="4105700"/>
            <a:ext cx="316800" cy="1036500"/>
          </a:xfrm>
          <a:prstGeom prst="round2SameRect">
            <a:avLst>
              <a:gd fmla="val 50000"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801210" y="4801723"/>
            <a:ext cx="316800" cy="340500"/>
          </a:xfrm>
          <a:prstGeom prst="round2SameRect">
            <a:avLst>
              <a:gd fmla="val 50000" name="adj1"/>
              <a:gd fmla="val 0" name="adj2"/>
            </a:avLst>
          </a:prstGeom>
          <a:solidFill>
            <a:srgbClr val="FF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259418" y="4453711"/>
            <a:ext cx="316800" cy="688500"/>
          </a:xfrm>
          <a:prstGeom prst="round2SameRect">
            <a:avLst>
              <a:gd fmla="val 50000"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259418" y="3757688"/>
            <a:ext cx="316800" cy="1384500"/>
          </a:xfrm>
          <a:prstGeom prst="round2SameRect">
            <a:avLst>
              <a:gd fmla="val 50000"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259418" y="4105700"/>
            <a:ext cx="316800" cy="1036500"/>
          </a:xfrm>
          <a:prstGeom prst="round2SameRect">
            <a:avLst>
              <a:gd fmla="val 50000"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259418" y="4801723"/>
            <a:ext cx="316800" cy="340500"/>
          </a:xfrm>
          <a:prstGeom prst="round2SameRect">
            <a:avLst>
              <a:gd fmla="val 50000" name="adj1"/>
              <a:gd fmla="val 0" name="adj2"/>
            </a:avLst>
          </a:prstGeom>
          <a:solidFill>
            <a:srgbClr val="FF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717625" y="4453711"/>
            <a:ext cx="316800" cy="688500"/>
          </a:xfrm>
          <a:prstGeom prst="round2SameRect">
            <a:avLst>
              <a:gd fmla="val 50000"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717625" y="3757688"/>
            <a:ext cx="316800" cy="1384500"/>
          </a:xfrm>
          <a:prstGeom prst="round2SameRect">
            <a:avLst>
              <a:gd fmla="val 50000"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717625" y="4105700"/>
            <a:ext cx="316800" cy="1036500"/>
          </a:xfrm>
          <a:prstGeom prst="round2SameRect">
            <a:avLst>
              <a:gd fmla="val 50000"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717625" y="3409675"/>
            <a:ext cx="316800" cy="1732500"/>
          </a:xfrm>
          <a:prstGeom prst="round2SameRect">
            <a:avLst>
              <a:gd fmla="val 50000" name="adj1"/>
              <a:gd fmla="val 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8717625" y="4801723"/>
            <a:ext cx="316800" cy="340500"/>
          </a:xfrm>
          <a:prstGeom prst="round2SameRect">
            <a:avLst>
              <a:gd fmla="val 50000" name="adj1"/>
              <a:gd fmla="val 0" name="adj2"/>
            </a:avLst>
          </a:prstGeom>
          <a:solidFill>
            <a:srgbClr val="FF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2"/>
          <p:cNvGrpSpPr/>
          <p:nvPr/>
        </p:nvGrpSpPr>
        <p:grpSpPr>
          <a:xfrm>
            <a:off x="5043503" y="0"/>
            <a:ext cx="3814072" cy="3839102"/>
            <a:chOff x="5043503" y="0"/>
            <a:chExt cx="3814072" cy="3839102"/>
          </a:xfrm>
        </p:grpSpPr>
        <p:sp>
          <p:nvSpPr>
            <p:cNvPr id="25" name="Google Shape;25;p2"/>
            <p:cNvSpPr/>
            <p:nvPr/>
          </p:nvSpPr>
          <p:spPr>
            <a:xfrm>
              <a:off x="8460975" y="1817775"/>
              <a:ext cx="396600" cy="396600"/>
            </a:xfrm>
            <a:prstGeom prst="ellipse">
              <a:avLst/>
            </a:prstGeom>
            <a:solidFill>
              <a:srgbClr val="351C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9830444">
              <a:off x="6469759" y="3480728"/>
              <a:ext cx="320148" cy="320148"/>
            </a:xfrm>
            <a:prstGeom prst="ellipse">
              <a:avLst/>
            </a:prstGeom>
            <a:solidFill>
              <a:srgbClr val="351C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2"/>
            <p:cNvGrpSpPr/>
            <p:nvPr/>
          </p:nvGrpSpPr>
          <p:grpSpPr>
            <a:xfrm>
              <a:off x="7647812" y="2704283"/>
              <a:ext cx="635219" cy="635219"/>
              <a:chOff x="6725724" y="2701260"/>
              <a:chExt cx="1208101" cy="1208100"/>
            </a:xfrm>
          </p:grpSpPr>
          <p:sp>
            <p:nvSpPr>
              <p:cNvPr id="28" name="Google Shape;28;p2"/>
              <p:cNvSpPr/>
              <p:nvPr/>
            </p:nvSpPr>
            <p:spPr>
              <a:xfrm rot="5400000">
                <a:off x="6725725" y="2701260"/>
                <a:ext cx="1208100" cy="1208100"/>
              </a:xfrm>
              <a:prstGeom prst="ellipse">
                <a:avLst/>
              </a:prstGeom>
              <a:solidFill>
                <a:srgbClr val="351C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 name="Google Shape;31;p2"/>
            <p:cNvSpPr/>
            <p:nvPr/>
          </p:nvSpPr>
          <p:spPr>
            <a:xfrm>
              <a:off x="8460975" y="1817775"/>
              <a:ext cx="396600" cy="396600"/>
            </a:xfrm>
            <a:prstGeom prst="pie">
              <a:avLst>
                <a:gd fmla="val 19376841" name="adj1"/>
                <a:gd fmla="val 1620000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952720" y="179238"/>
              <a:ext cx="873165" cy="873003"/>
              <a:chOff x="7754428" y="208725"/>
              <a:chExt cx="541800" cy="541800"/>
            </a:xfrm>
          </p:grpSpPr>
          <p:sp>
            <p:nvSpPr>
              <p:cNvPr id="33" name="Google Shape;33;p2"/>
              <p:cNvSpPr/>
              <p:nvPr/>
            </p:nvSpPr>
            <p:spPr>
              <a:xfrm rot="-8647347">
                <a:off x="7831319" y="285616"/>
                <a:ext cx="388018" cy="388018"/>
              </a:xfrm>
              <a:prstGeom prst="ellipse">
                <a:avLst/>
              </a:prstGeom>
              <a:solidFill>
                <a:srgbClr val="351C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8647347">
                <a:off x="7831319" y="285616"/>
                <a:ext cx="388018" cy="388018"/>
              </a:xfrm>
              <a:prstGeom prst="pie">
                <a:avLst>
                  <a:gd fmla="val 19376841" name="adj1"/>
                  <a:gd fmla="val 12313574"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2"/>
            <p:cNvSpPr/>
            <p:nvPr/>
          </p:nvSpPr>
          <p:spPr>
            <a:xfrm>
              <a:off x="5399840" y="356365"/>
              <a:ext cx="2577000" cy="2577000"/>
            </a:xfrm>
            <a:prstGeom prst="ellipse">
              <a:avLst/>
            </a:prstGeom>
            <a:solidFill>
              <a:srgbClr val="351C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2043858">
              <a:off x="5503813" y="460310"/>
              <a:ext cx="2369480" cy="2369480"/>
            </a:xfrm>
            <a:prstGeom prst="ellipse">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2044777">
              <a:off x="5911449" y="867729"/>
              <a:ext cx="1554223" cy="1554223"/>
            </a:xfrm>
            <a:prstGeom prst="ellipse">
              <a:avLst/>
            </a:pr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9830444">
              <a:off x="6469759" y="3480727"/>
              <a:ext cx="320148" cy="320148"/>
            </a:xfrm>
            <a:prstGeom prst="pie">
              <a:avLst>
                <a:gd fmla="val 19376841" name="adj1"/>
                <a:gd fmla="val 16200000" name="adj2"/>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 name="Google Shape;41;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rgbClr val="9900FF"/>
              </a:buClr>
              <a:buSzPts val="3600"/>
              <a:buNone/>
              <a:defRPr sz="3600">
                <a:solidFill>
                  <a:srgbClr val="9900FF"/>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2" name="Google Shape;42;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rgbClr val="351C75"/>
              </a:buClr>
              <a:buSzPts val="1600"/>
              <a:buNone/>
              <a:defRPr sz="1600">
                <a:solidFill>
                  <a:srgbClr val="351C75"/>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34" name="Shape 134"/>
        <p:cNvGrpSpPr/>
        <p:nvPr/>
      </p:nvGrpSpPr>
      <p:grpSpPr>
        <a:xfrm>
          <a:off x="0" y="0"/>
          <a:ext cx="0" cy="0"/>
          <a:chOff x="0" y="0"/>
          <a:chExt cx="0" cy="0"/>
        </a:xfrm>
      </p:grpSpPr>
      <p:grpSp>
        <p:nvGrpSpPr>
          <p:cNvPr id="135" name="Google Shape;135;p11"/>
          <p:cNvGrpSpPr/>
          <p:nvPr/>
        </p:nvGrpSpPr>
        <p:grpSpPr>
          <a:xfrm>
            <a:off x="52" y="4099200"/>
            <a:ext cx="9144036" cy="1044300"/>
            <a:chOff x="52" y="4099200"/>
            <a:chExt cx="9144036" cy="1044300"/>
          </a:xfrm>
        </p:grpSpPr>
        <p:grpSp>
          <p:nvGrpSpPr>
            <p:cNvPr id="136" name="Google Shape;136;p11"/>
            <p:cNvGrpSpPr/>
            <p:nvPr/>
          </p:nvGrpSpPr>
          <p:grpSpPr>
            <a:xfrm>
              <a:off x="52" y="4309200"/>
              <a:ext cx="231622" cy="834300"/>
              <a:chOff x="2688737" y="4301380"/>
              <a:chExt cx="231900" cy="834300"/>
            </a:xfrm>
          </p:grpSpPr>
          <p:sp>
            <p:nvSpPr>
              <p:cNvPr id="137" name="Google Shape;137;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11"/>
            <p:cNvGrpSpPr/>
            <p:nvPr/>
          </p:nvGrpSpPr>
          <p:grpSpPr>
            <a:xfrm>
              <a:off x="371406" y="4099200"/>
              <a:ext cx="231622" cy="1044300"/>
              <a:chOff x="2688737" y="4091380"/>
              <a:chExt cx="231900" cy="1044300"/>
            </a:xfrm>
          </p:grpSpPr>
          <p:sp>
            <p:nvSpPr>
              <p:cNvPr id="142" name="Google Shape;142;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11"/>
            <p:cNvGrpSpPr/>
            <p:nvPr/>
          </p:nvGrpSpPr>
          <p:grpSpPr>
            <a:xfrm>
              <a:off x="742761" y="4309200"/>
              <a:ext cx="231622" cy="834300"/>
              <a:chOff x="2688737" y="4301380"/>
              <a:chExt cx="231900" cy="834300"/>
            </a:xfrm>
          </p:grpSpPr>
          <p:sp>
            <p:nvSpPr>
              <p:cNvPr id="148" name="Google Shape;148;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11"/>
            <p:cNvGrpSpPr/>
            <p:nvPr/>
          </p:nvGrpSpPr>
          <p:grpSpPr>
            <a:xfrm>
              <a:off x="1114115" y="4518900"/>
              <a:ext cx="231622" cy="624600"/>
              <a:chOff x="2688737" y="4511080"/>
              <a:chExt cx="231900" cy="624600"/>
            </a:xfrm>
          </p:grpSpPr>
          <p:sp>
            <p:nvSpPr>
              <p:cNvPr id="153" name="Google Shape;153;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11"/>
            <p:cNvGrpSpPr/>
            <p:nvPr/>
          </p:nvGrpSpPr>
          <p:grpSpPr>
            <a:xfrm>
              <a:off x="1856753" y="4099200"/>
              <a:ext cx="231600" cy="1044300"/>
              <a:chOff x="1856753" y="4099200"/>
              <a:chExt cx="231600" cy="1044300"/>
            </a:xfrm>
          </p:grpSpPr>
          <p:sp>
            <p:nvSpPr>
              <p:cNvPr id="157" name="Google Shape;157;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11"/>
            <p:cNvGrpSpPr/>
            <p:nvPr/>
          </p:nvGrpSpPr>
          <p:grpSpPr>
            <a:xfrm>
              <a:off x="2228107" y="4309200"/>
              <a:ext cx="231600" cy="834300"/>
              <a:chOff x="2228107" y="4309200"/>
              <a:chExt cx="231600" cy="834300"/>
            </a:xfrm>
          </p:grpSpPr>
          <p:sp>
            <p:nvSpPr>
              <p:cNvPr id="163" name="Google Shape;163;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 name="Google Shape;167;p11"/>
            <p:cNvGrpSpPr/>
            <p:nvPr/>
          </p:nvGrpSpPr>
          <p:grpSpPr>
            <a:xfrm>
              <a:off x="2599462" y="4518900"/>
              <a:ext cx="231600" cy="624600"/>
              <a:chOff x="2599462" y="4518900"/>
              <a:chExt cx="231600" cy="624600"/>
            </a:xfrm>
          </p:grpSpPr>
          <p:sp>
            <p:nvSpPr>
              <p:cNvPr id="168" name="Google Shape;168;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11"/>
            <p:cNvGrpSpPr/>
            <p:nvPr/>
          </p:nvGrpSpPr>
          <p:grpSpPr>
            <a:xfrm>
              <a:off x="3342171" y="4099200"/>
              <a:ext cx="231600" cy="1044300"/>
              <a:chOff x="3342171" y="4099200"/>
              <a:chExt cx="231600" cy="1044300"/>
            </a:xfrm>
          </p:grpSpPr>
          <p:sp>
            <p:nvSpPr>
              <p:cNvPr id="172" name="Google Shape;172;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 name="Google Shape;177;p11"/>
            <p:cNvGrpSpPr/>
            <p:nvPr/>
          </p:nvGrpSpPr>
          <p:grpSpPr>
            <a:xfrm>
              <a:off x="3713525" y="4309200"/>
              <a:ext cx="231600" cy="834300"/>
              <a:chOff x="3713525" y="4309200"/>
              <a:chExt cx="231600" cy="834300"/>
            </a:xfrm>
          </p:grpSpPr>
          <p:sp>
            <p:nvSpPr>
              <p:cNvPr id="178" name="Google Shape;178;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11"/>
            <p:cNvGrpSpPr/>
            <p:nvPr/>
          </p:nvGrpSpPr>
          <p:grpSpPr>
            <a:xfrm>
              <a:off x="1485398" y="4309200"/>
              <a:ext cx="231600" cy="834300"/>
              <a:chOff x="1485398" y="4309200"/>
              <a:chExt cx="231600" cy="834300"/>
            </a:xfrm>
          </p:grpSpPr>
          <p:sp>
            <p:nvSpPr>
              <p:cNvPr id="183" name="Google Shape;183;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11"/>
            <p:cNvGrpSpPr/>
            <p:nvPr/>
          </p:nvGrpSpPr>
          <p:grpSpPr>
            <a:xfrm>
              <a:off x="4084879" y="4518900"/>
              <a:ext cx="231600" cy="624600"/>
              <a:chOff x="4084879" y="4518900"/>
              <a:chExt cx="231600" cy="624600"/>
            </a:xfrm>
          </p:grpSpPr>
          <p:sp>
            <p:nvSpPr>
              <p:cNvPr id="188" name="Google Shape;188;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11"/>
            <p:cNvGrpSpPr/>
            <p:nvPr/>
          </p:nvGrpSpPr>
          <p:grpSpPr>
            <a:xfrm>
              <a:off x="2970816" y="4309200"/>
              <a:ext cx="231600" cy="834300"/>
              <a:chOff x="2970816" y="4309200"/>
              <a:chExt cx="231600" cy="834300"/>
            </a:xfrm>
          </p:grpSpPr>
          <p:sp>
            <p:nvSpPr>
              <p:cNvPr id="192" name="Google Shape;192;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 name="Google Shape;196;p11"/>
            <p:cNvGrpSpPr/>
            <p:nvPr/>
          </p:nvGrpSpPr>
          <p:grpSpPr>
            <a:xfrm>
              <a:off x="4456234" y="4309200"/>
              <a:ext cx="231600" cy="834300"/>
              <a:chOff x="4456234" y="4309200"/>
              <a:chExt cx="231600" cy="834300"/>
            </a:xfrm>
          </p:grpSpPr>
          <p:sp>
            <p:nvSpPr>
              <p:cNvPr id="197" name="Google Shape;197;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11"/>
            <p:cNvGrpSpPr/>
            <p:nvPr/>
          </p:nvGrpSpPr>
          <p:grpSpPr>
            <a:xfrm>
              <a:off x="4827588" y="4099200"/>
              <a:ext cx="231600" cy="1044300"/>
              <a:chOff x="4827588" y="4099200"/>
              <a:chExt cx="231600" cy="1044300"/>
            </a:xfrm>
          </p:grpSpPr>
          <p:sp>
            <p:nvSpPr>
              <p:cNvPr id="202" name="Google Shape;202;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 name="Google Shape;207;p11"/>
            <p:cNvGrpSpPr/>
            <p:nvPr/>
          </p:nvGrpSpPr>
          <p:grpSpPr>
            <a:xfrm>
              <a:off x="5198943" y="4309200"/>
              <a:ext cx="231600" cy="834300"/>
              <a:chOff x="5198943" y="4309200"/>
              <a:chExt cx="231600" cy="834300"/>
            </a:xfrm>
          </p:grpSpPr>
          <p:sp>
            <p:nvSpPr>
              <p:cNvPr id="208" name="Google Shape;208;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 name="Google Shape;212;p11"/>
            <p:cNvGrpSpPr/>
            <p:nvPr/>
          </p:nvGrpSpPr>
          <p:grpSpPr>
            <a:xfrm>
              <a:off x="5570297" y="4518900"/>
              <a:ext cx="231600" cy="624600"/>
              <a:chOff x="5570297" y="4518900"/>
              <a:chExt cx="231600" cy="624600"/>
            </a:xfrm>
          </p:grpSpPr>
          <p:sp>
            <p:nvSpPr>
              <p:cNvPr id="213" name="Google Shape;213;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 name="Google Shape;216;p11"/>
            <p:cNvGrpSpPr/>
            <p:nvPr/>
          </p:nvGrpSpPr>
          <p:grpSpPr>
            <a:xfrm>
              <a:off x="5941652" y="4309200"/>
              <a:ext cx="231600" cy="834300"/>
              <a:chOff x="5941652" y="4309200"/>
              <a:chExt cx="231600" cy="834300"/>
            </a:xfrm>
          </p:grpSpPr>
          <p:sp>
            <p:nvSpPr>
              <p:cNvPr id="217" name="Google Shape;217;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 name="Google Shape;221;p11"/>
            <p:cNvGrpSpPr/>
            <p:nvPr/>
          </p:nvGrpSpPr>
          <p:grpSpPr>
            <a:xfrm>
              <a:off x="6313006" y="4099200"/>
              <a:ext cx="231600" cy="1044300"/>
              <a:chOff x="6313006" y="4099200"/>
              <a:chExt cx="231600" cy="1044300"/>
            </a:xfrm>
          </p:grpSpPr>
          <p:sp>
            <p:nvSpPr>
              <p:cNvPr id="222" name="Google Shape;222;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 name="Google Shape;227;p11"/>
            <p:cNvGrpSpPr/>
            <p:nvPr/>
          </p:nvGrpSpPr>
          <p:grpSpPr>
            <a:xfrm>
              <a:off x="6684361" y="4309200"/>
              <a:ext cx="231600" cy="834300"/>
              <a:chOff x="6684361" y="4309200"/>
              <a:chExt cx="231600" cy="834300"/>
            </a:xfrm>
          </p:grpSpPr>
          <p:sp>
            <p:nvSpPr>
              <p:cNvPr id="228" name="Google Shape;228;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11"/>
            <p:cNvGrpSpPr/>
            <p:nvPr/>
          </p:nvGrpSpPr>
          <p:grpSpPr>
            <a:xfrm>
              <a:off x="7055715" y="4518900"/>
              <a:ext cx="231600" cy="624600"/>
              <a:chOff x="7055715" y="4518900"/>
              <a:chExt cx="231600" cy="624600"/>
            </a:xfrm>
          </p:grpSpPr>
          <p:sp>
            <p:nvSpPr>
              <p:cNvPr id="233" name="Google Shape;233;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11"/>
            <p:cNvGrpSpPr/>
            <p:nvPr/>
          </p:nvGrpSpPr>
          <p:grpSpPr>
            <a:xfrm>
              <a:off x="7798424" y="4099200"/>
              <a:ext cx="231600" cy="1044300"/>
              <a:chOff x="7798424" y="4099200"/>
              <a:chExt cx="231600" cy="1044300"/>
            </a:xfrm>
          </p:grpSpPr>
          <p:sp>
            <p:nvSpPr>
              <p:cNvPr id="237" name="Google Shape;237;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 name="Google Shape;242;p11"/>
            <p:cNvGrpSpPr/>
            <p:nvPr/>
          </p:nvGrpSpPr>
          <p:grpSpPr>
            <a:xfrm>
              <a:off x="8169779" y="4309200"/>
              <a:ext cx="231600" cy="834300"/>
              <a:chOff x="8169779" y="4309200"/>
              <a:chExt cx="231600" cy="834300"/>
            </a:xfrm>
          </p:grpSpPr>
          <p:sp>
            <p:nvSpPr>
              <p:cNvPr id="243" name="Google Shape;243;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 name="Google Shape;247;p11"/>
            <p:cNvGrpSpPr/>
            <p:nvPr/>
          </p:nvGrpSpPr>
          <p:grpSpPr>
            <a:xfrm>
              <a:off x="7427070" y="4309200"/>
              <a:ext cx="231600" cy="834300"/>
              <a:chOff x="7427070" y="4309200"/>
              <a:chExt cx="231600" cy="834300"/>
            </a:xfrm>
          </p:grpSpPr>
          <p:sp>
            <p:nvSpPr>
              <p:cNvPr id="248" name="Google Shape;248;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11"/>
            <p:cNvGrpSpPr/>
            <p:nvPr/>
          </p:nvGrpSpPr>
          <p:grpSpPr>
            <a:xfrm>
              <a:off x="8541133" y="4518900"/>
              <a:ext cx="231600" cy="624600"/>
              <a:chOff x="8541133" y="4518900"/>
              <a:chExt cx="231600" cy="624600"/>
            </a:xfrm>
          </p:grpSpPr>
          <p:sp>
            <p:nvSpPr>
              <p:cNvPr id="253" name="Google Shape;253;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11"/>
            <p:cNvGrpSpPr/>
            <p:nvPr/>
          </p:nvGrpSpPr>
          <p:grpSpPr>
            <a:xfrm>
              <a:off x="8912488" y="4309200"/>
              <a:ext cx="231600" cy="834300"/>
              <a:chOff x="8912488" y="4309200"/>
              <a:chExt cx="231600" cy="834300"/>
            </a:xfrm>
          </p:grpSpPr>
          <p:sp>
            <p:nvSpPr>
              <p:cNvPr id="257" name="Google Shape;257;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1" name="Google Shape;261;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2" name="Google Shape;262;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63" name="Google Shape;263;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64" name="Shape 264"/>
        <p:cNvGrpSpPr/>
        <p:nvPr/>
      </p:nvGrpSpPr>
      <p:grpSpPr>
        <a:xfrm>
          <a:off x="0" y="0"/>
          <a:ext cx="0" cy="0"/>
          <a:chOff x="0" y="0"/>
          <a:chExt cx="0" cy="0"/>
        </a:xfrm>
      </p:grpSpPr>
      <p:sp>
        <p:nvSpPr>
          <p:cNvPr id="265" name="Google Shape;265;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3"/>
          <p:cNvGrpSpPr/>
          <p:nvPr/>
        </p:nvGrpSpPr>
        <p:grpSpPr>
          <a:xfrm>
            <a:off x="146769" y="3406"/>
            <a:ext cx="1233215" cy="1384535"/>
            <a:chOff x="146769" y="3406"/>
            <a:chExt cx="1233215" cy="1384535"/>
          </a:xfrm>
        </p:grpSpPr>
        <p:grpSp>
          <p:nvGrpSpPr>
            <p:cNvPr id="45" name="Google Shape;45;p3"/>
            <p:cNvGrpSpPr/>
            <p:nvPr/>
          </p:nvGrpSpPr>
          <p:grpSpPr>
            <a:xfrm>
              <a:off x="1063183" y="3406"/>
              <a:ext cx="316800" cy="688513"/>
              <a:chOff x="1063183" y="3406"/>
              <a:chExt cx="316800" cy="688513"/>
            </a:xfrm>
          </p:grpSpPr>
          <p:sp>
            <p:nvSpPr>
              <p:cNvPr id="46" name="Google Shape;46;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3"/>
            <p:cNvGrpSpPr/>
            <p:nvPr/>
          </p:nvGrpSpPr>
          <p:grpSpPr>
            <a:xfrm>
              <a:off x="604976" y="3406"/>
              <a:ext cx="316800" cy="1036524"/>
              <a:chOff x="604976" y="3406"/>
              <a:chExt cx="316800" cy="1036524"/>
            </a:xfrm>
          </p:grpSpPr>
          <p:sp>
            <p:nvSpPr>
              <p:cNvPr id="49" name="Google Shape;49;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 name="Google Shape;52;p3"/>
            <p:cNvGrpSpPr/>
            <p:nvPr/>
          </p:nvGrpSpPr>
          <p:grpSpPr>
            <a:xfrm>
              <a:off x="146769" y="3406"/>
              <a:ext cx="316800" cy="1384535"/>
              <a:chOff x="146769" y="3406"/>
              <a:chExt cx="316800" cy="1384535"/>
            </a:xfrm>
          </p:grpSpPr>
          <p:sp>
            <p:nvSpPr>
              <p:cNvPr id="53" name="Google Shape;53;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 name="Google Shape;57;p3"/>
          <p:cNvGrpSpPr/>
          <p:nvPr/>
        </p:nvGrpSpPr>
        <p:grpSpPr>
          <a:xfrm>
            <a:off x="6775084" y="2904008"/>
            <a:ext cx="2186148" cy="2239500"/>
            <a:chOff x="6775084" y="2904008"/>
            <a:chExt cx="2186148" cy="2239500"/>
          </a:xfrm>
        </p:grpSpPr>
        <p:grpSp>
          <p:nvGrpSpPr>
            <p:cNvPr id="58" name="Google Shape;58;p3"/>
            <p:cNvGrpSpPr/>
            <p:nvPr/>
          </p:nvGrpSpPr>
          <p:grpSpPr>
            <a:xfrm>
              <a:off x="6775084" y="4253708"/>
              <a:ext cx="409500" cy="889800"/>
              <a:chOff x="6775084" y="4253708"/>
              <a:chExt cx="409500" cy="889800"/>
            </a:xfrm>
          </p:grpSpPr>
          <p:sp>
            <p:nvSpPr>
              <p:cNvPr id="59" name="Google Shape;59;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 name="Google Shape;61;p3"/>
            <p:cNvGrpSpPr/>
            <p:nvPr/>
          </p:nvGrpSpPr>
          <p:grpSpPr>
            <a:xfrm>
              <a:off x="7367299" y="3804008"/>
              <a:ext cx="409500" cy="1339500"/>
              <a:chOff x="7367299" y="3804008"/>
              <a:chExt cx="409500" cy="1339500"/>
            </a:xfrm>
          </p:grpSpPr>
          <p:sp>
            <p:nvSpPr>
              <p:cNvPr id="62" name="Google Shape;62;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 name="Google Shape;65;p3"/>
            <p:cNvGrpSpPr/>
            <p:nvPr/>
          </p:nvGrpSpPr>
          <p:grpSpPr>
            <a:xfrm>
              <a:off x="7959516" y="3354008"/>
              <a:ext cx="409500" cy="1789500"/>
              <a:chOff x="7959516" y="3354008"/>
              <a:chExt cx="409500" cy="1789500"/>
            </a:xfrm>
          </p:grpSpPr>
          <p:sp>
            <p:nvSpPr>
              <p:cNvPr id="66" name="Google Shape;66;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3"/>
            <p:cNvGrpSpPr/>
            <p:nvPr/>
          </p:nvGrpSpPr>
          <p:grpSpPr>
            <a:xfrm>
              <a:off x="8551731" y="2904008"/>
              <a:ext cx="409500" cy="2239500"/>
              <a:chOff x="8551731" y="2904008"/>
              <a:chExt cx="409500" cy="2239500"/>
            </a:xfrm>
          </p:grpSpPr>
          <p:sp>
            <p:nvSpPr>
              <p:cNvPr id="71" name="Google Shape;71;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 name="Google Shape;76;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77" name="Google Shape;77;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8" name="Shape 78"/>
        <p:cNvGrpSpPr/>
        <p:nvPr/>
      </p:nvGrpSpPr>
      <p:grpSpPr>
        <a:xfrm>
          <a:off x="0" y="0"/>
          <a:ext cx="0" cy="0"/>
          <a:chOff x="0" y="0"/>
          <a:chExt cx="0" cy="0"/>
        </a:xfrm>
      </p:grpSpPr>
      <p:sp>
        <p:nvSpPr>
          <p:cNvPr id="79" name="Google Shape;79;p4"/>
          <p:cNvSpPr/>
          <p:nvPr/>
        </p:nvSpPr>
        <p:spPr>
          <a:xfrm rot="-5400000">
            <a:off x="627932" y="297500"/>
            <a:ext cx="998100" cy="1002000"/>
          </a:xfrm>
          <a:prstGeom prst="pie">
            <a:avLst>
              <a:gd fmla="val 10792838" name="adj1"/>
              <a:gd fmla="val 162000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rot="-5400000">
            <a:off x="828601" y="501994"/>
            <a:ext cx="594055" cy="594055"/>
          </a:xfrm>
          <a:prstGeom prst="pie">
            <a:avLst>
              <a:gd fmla="val 10792838" name="adj1"/>
              <a:gd fmla="val 16200000" name="adj2"/>
            </a:avLst>
          </a:pr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Clr>
                <a:srgbClr val="674EA7"/>
              </a:buClr>
              <a:buSzPts val="2800"/>
              <a:buNone/>
              <a:defRPr>
                <a:solidFill>
                  <a:srgbClr val="674EA7"/>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2" name="Google Shape;82;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3" name="Google Shape;83;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4" name="Shape 84"/>
        <p:cNvGrpSpPr/>
        <p:nvPr/>
      </p:nvGrpSpPr>
      <p:grpSpPr>
        <a:xfrm>
          <a:off x="0" y="0"/>
          <a:ext cx="0" cy="0"/>
          <a:chOff x="0" y="0"/>
          <a:chExt cx="0" cy="0"/>
        </a:xfrm>
      </p:grpSpPr>
      <p:grpSp>
        <p:nvGrpSpPr>
          <p:cNvPr id="85" name="Google Shape;85;p5"/>
          <p:cNvGrpSpPr/>
          <p:nvPr/>
        </p:nvGrpSpPr>
        <p:grpSpPr>
          <a:xfrm>
            <a:off x="625966" y="299376"/>
            <a:ext cx="999312" cy="999312"/>
            <a:chOff x="348199" y="179450"/>
            <a:chExt cx="1116300" cy="1116300"/>
          </a:xfrm>
        </p:grpSpPr>
        <p:sp>
          <p:nvSpPr>
            <p:cNvPr id="86" name="Google Shape;86;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1" name="Google Shape;91;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 name="Shape 92"/>
        <p:cNvGrpSpPr/>
        <p:nvPr/>
      </p:nvGrpSpPr>
      <p:grpSpPr>
        <a:xfrm>
          <a:off x="0" y="0"/>
          <a:ext cx="0" cy="0"/>
          <a:chOff x="0" y="0"/>
          <a:chExt cx="0" cy="0"/>
        </a:xfrm>
      </p:grpSpPr>
      <p:grpSp>
        <p:nvGrpSpPr>
          <p:cNvPr id="93" name="Google Shape;93;p6"/>
          <p:cNvGrpSpPr/>
          <p:nvPr/>
        </p:nvGrpSpPr>
        <p:grpSpPr>
          <a:xfrm>
            <a:off x="625966" y="299376"/>
            <a:ext cx="999312" cy="999312"/>
            <a:chOff x="348199" y="179450"/>
            <a:chExt cx="1116300" cy="1116300"/>
          </a:xfrm>
        </p:grpSpPr>
        <p:sp>
          <p:nvSpPr>
            <p:cNvPr id="94" name="Google Shape;94;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7" name="Google Shape;97;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8" name="Shape 98"/>
        <p:cNvGrpSpPr/>
        <p:nvPr/>
      </p:nvGrpSpPr>
      <p:grpSpPr>
        <a:xfrm>
          <a:off x="0" y="0"/>
          <a:ext cx="0" cy="0"/>
          <a:chOff x="0" y="0"/>
          <a:chExt cx="0" cy="0"/>
        </a:xfrm>
      </p:grpSpPr>
      <p:grpSp>
        <p:nvGrpSpPr>
          <p:cNvPr id="99" name="Google Shape;99;p7"/>
          <p:cNvGrpSpPr/>
          <p:nvPr/>
        </p:nvGrpSpPr>
        <p:grpSpPr>
          <a:xfrm>
            <a:off x="625966" y="299376"/>
            <a:ext cx="999312" cy="999312"/>
            <a:chOff x="348199" y="179450"/>
            <a:chExt cx="1116300" cy="1116300"/>
          </a:xfrm>
        </p:grpSpPr>
        <p:sp>
          <p:nvSpPr>
            <p:cNvPr id="100" name="Google Shape;100;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3" name="Google Shape;103;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4" name="Google Shape;104;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05" name="Shape 105"/>
        <p:cNvGrpSpPr/>
        <p:nvPr/>
      </p:nvGrpSpPr>
      <p:grpSpPr>
        <a:xfrm>
          <a:off x="0" y="0"/>
          <a:ext cx="0" cy="0"/>
          <a:chOff x="0" y="0"/>
          <a:chExt cx="0" cy="0"/>
        </a:xfrm>
      </p:grpSpPr>
      <p:grpSp>
        <p:nvGrpSpPr>
          <p:cNvPr id="106" name="Google Shape;106;p8"/>
          <p:cNvGrpSpPr/>
          <p:nvPr/>
        </p:nvGrpSpPr>
        <p:grpSpPr>
          <a:xfrm>
            <a:off x="6866714" y="1306"/>
            <a:ext cx="2267451" cy="2601690"/>
            <a:chOff x="6790514" y="1306"/>
            <a:chExt cx="2267451" cy="2601690"/>
          </a:xfrm>
        </p:grpSpPr>
        <p:grpSp>
          <p:nvGrpSpPr>
            <p:cNvPr id="107" name="Google Shape;107;p8"/>
            <p:cNvGrpSpPr/>
            <p:nvPr/>
          </p:nvGrpSpPr>
          <p:grpSpPr>
            <a:xfrm>
              <a:off x="7067465" y="1306"/>
              <a:ext cx="1990500" cy="1990200"/>
              <a:chOff x="7067465" y="1306"/>
              <a:chExt cx="1990500" cy="1990200"/>
            </a:xfrm>
          </p:grpSpPr>
          <p:sp>
            <p:nvSpPr>
              <p:cNvPr id="108" name="Google Shape;108;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8"/>
            <p:cNvGrpSpPr/>
            <p:nvPr/>
          </p:nvGrpSpPr>
          <p:grpSpPr>
            <a:xfrm>
              <a:off x="8207126" y="1807996"/>
              <a:ext cx="795000" cy="795000"/>
              <a:chOff x="8207126" y="1807996"/>
              <a:chExt cx="795000" cy="795000"/>
            </a:xfrm>
          </p:grpSpPr>
          <p:sp>
            <p:nvSpPr>
              <p:cNvPr id="112" name="Google Shape;112;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8"/>
            <p:cNvGrpSpPr/>
            <p:nvPr/>
          </p:nvGrpSpPr>
          <p:grpSpPr>
            <a:xfrm>
              <a:off x="6790514" y="118857"/>
              <a:ext cx="548700" cy="548700"/>
              <a:chOff x="6790514" y="118857"/>
              <a:chExt cx="548700" cy="548700"/>
            </a:xfrm>
          </p:grpSpPr>
          <p:sp>
            <p:nvSpPr>
              <p:cNvPr id="116" name="Google Shape;116;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8" name="Google Shape;118;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9" name="Google Shape;119;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0" name="Shape 120"/>
        <p:cNvGrpSpPr/>
        <p:nvPr/>
      </p:nvGrpSpPr>
      <p:grpSpPr>
        <a:xfrm>
          <a:off x="0" y="0"/>
          <a:ext cx="0" cy="0"/>
          <a:chOff x="0" y="0"/>
          <a:chExt cx="0" cy="0"/>
        </a:xfrm>
      </p:grpSpPr>
      <p:grpSp>
        <p:nvGrpSpPr>
          <p:cNvPr id="121" name="Google Shape;121;p9"/>
          <p:cNvGrpSpPr/>
          <p:nvPr/>
        </p:nvGrpSpPr>
        <p:grpSpPr>
          <a:xfrm>
            <a:off x="625966" y="299376"/>
            <a:ext cx="999312" cy="999312"/>
            <a:chOff x="348199" y="179450"/>
            <a:chExt cx="1116300" cy="1116300"/>
          </a:xfrm>
        </p:grpSpPr>
        <p:sp>
          <p:nvSpPr>
            <p:cNvPr id="122" name="Google Shape;122;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Clr>
                <a:srgbClr val="674EA7"/>
              </a:buClr>
              <a:buSzPts val="2800"/>
              <a:buNone/>
              <a:defRPr>
                <a:solidFill>
                  <a:srgbClr val="674EA7"/>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5" name="Google Shape;125;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8" name="Shape 128"/>
        <p:cNvGrpSpPr/>
        <p:nvPr/>
      </p:nvGrpSpPr>
      <p:grpSpPr>
        <a:xfrm>
          <a:off x="0" y="0"/>
          <a:ext cx="0" cy="0"/>
          <a:chOff x="0" y="0"/>
          <a:chExt cx="0" cy="0"/>
        </a:xfrm>
      </p:grpSpPr>
      <p:grpSp>
        <p:nvGrpSpPr>
          <p:cNvPr id="129" name="Google Shape;129;p10"/>
          <p:cNvGrpSpPr/>
          <p:nvPr/>
        </p:nvGrpSpPr>
        <p:grpSpPr>
          <a:xfrm>
            <a:off x="713373" y="3847119"/>
            <a:ext cx="825392" cy="825392"/>
            <a:chOff x="348199" y="179450"/>
            <a:chExt cx="1116300" cy="1116300"/>
          </a:xfrm>
        </p:grpSpPr>
        <p:sp>
          <p:nvSpPr>
            <p:cNvPr id="130" name="Google Shape;130;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33" name="Google Shape;133;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rgbClr val="9900FF"/>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rgbClr val="351C75"/>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rgbClr val="9900FF"/>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accent6"/>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8.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www.cburch.com/books/data/ch05-trees/index.html" TargetMode="External"/><Relationship Id="rId4" Type="http://schemas.openxmlformats.org/officeDocument/2006/relationships/hyperlink" Target="https://www.youtube.com/watch?v=H5JubkIy_p8&amp;t=318s" TargetMode="External"/><Relationship Id="rId5" Type="http://schemas.openxmlformats.org/officeDocument/2006/relationships/hyperlink" Target="https://www.youtube.com/watch?v=pYT9F8_LFTM&amp;t=912s" TargetMode="External"/><Relationship Id="rId6" Type="http://schemas.openxmlformats.org/officeDocument/2006/relationships/hyperlink" Target="https://www.youtube.com/watch?v=gm8DUJJhmY4" TargetMode="External"/><Relationship Id="rId7" Type="http://schemas.openxmlformats.org/officeDocument/2006/relationships/hyperlink" Target="https://www.enjoyalgorithms.com/blog/deletion-in-binary-search-tre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jp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8.jpg"/><Relationship Id="rId4" Type="http://schemas.openxmlformats.org/officeDocument/2006/relationships/image" Target="../media/image1.png"/><Relationship Id="rId5"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8.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image" Target="../media/image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13"/>
          <p:cNvSpPr txBox="1"/>
          <p:nvPr>
            <p:ph type="ctrTitle"/>
          </p:nvPr>
        </p:nvSpPr>
        <p:spPr>
          <a:xfrm>
            <a:off x="406400" y="1613825"/>
            <a:ext cx="46731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7200"/>
              <a:t>Weekcode</a:t>
            </a:r>
            <a:endParaRPr sz="7200"/>
          </a:p>
          <a:p>
            <a:pPr indent="0" lvl="0" marL="0" rtl="0" algn="l">
              <a:spcBef>
                <a:spcPts val="0"/>
              </a:spcBef>
              <a:spcAft>
                <a:spcPts val="0"/>
              </a:spcAft>
              <a:buNone/>
            </a:pPr>
            <a:r>
              <a:rPr i="1" lang="en"/>
              <a:t>Tree Month</a:t>
            </a:r>
            <a:endParaRPr i="1"/>
          </a:p>
        </p:txBody>
      </p:sp>
      <p:sp>
        <p:nvSpPr>
          <p:cNvPr id="271" name="Google Shape;271;p13"/>
          <p:cNvSpPr txBox="1"/>
          <p:nvPr>
            <p:ph idx="1" type="subTitle"/>
          </p:nvPr>
        </p:nvSpPr>
        <p:spPr>
          <a:xfrm>
            <a:off x="406400" y="3486725"/>
            <a:ext cx="4255500" cy="111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Week 10: The BST Searching Problem, BST </a:t>
            </a:r>
            <a:r>
              <a:rPr lang="en" sz="2000"/>
              <a:t>Insertion</a:t>
            </a:r>
            <a:r>
              <a:rPr lang="en" sz="2000"/>
              <a:t> Problem, and the BST Deletion Problem</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22"/>
          <p:cNvSpPr txBox="1"/>
          <p:nvPr>
            <p:ph type="title"/>
          </p:nvPr>
        </p:nvSpPr>
        <p:spPr>
          <a:xfrm>
            <a:off x="1303800" y="89575"/>
            <a:ext cx="7308900" cy="110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Operation Comparison to other Data Structures (Worst Case)</a:t>
            </a:r>
            <a:endParaRPr/>
          </a:p>
        </p:txBody>
      </p:sp>
      <p:sp>
        <p:nvSpPr>
          <p:cNvPr id="344" name="Google Shape;344;p22"/>
          <p:cNvSpPr txBox="1"/>
          <p:nvPr>
            <p:ph idx="1" type="body"/>
          </p:nvPr>
        </p:nvSpPr>
        <p:spPr>
          <a:xfrm>
            <a:off x="352775" y="1743175"/>
            <a:ext cx="2460000" cy="1572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t>Searching: O(n)</a:t>
            </a:r>
            <a:endParaRPr sz="2000"/>
          </a:p>
          <a:p>
            <a:pPr indent="0" lvl="0" marL="0" rtl="0" algn="l">
              <a:spcBef>
                <a:spcPts val="1200"/>
              </a:spcBef>
              <a:spcAft>
                <a:spcPts val="0"/>
              </a:spcAft>
              <a:buNone/>
            </a:pPr>
            <a:r>
              <a:rPr lang="en" sz="2000"/>
              <a:t>Insertion</a:t>
            </a:r>
            <a:r>
              <a:rPr lang="en" sz="2000"/>
              <a:t>: O(n)</a:t>
            </a:r>
            <a:endParaRPr sz="2000"/>
          </a:p>
          <a:p>
            <a:pPr indent="0" lvl="0" marL="0" rtl="0" algn="l">
              <a:spcBef>
                <a:spcPts val="1200"/>
              </a:spcBef>
              <a:spcAft>
                <a:spcPts val="1200"/>
              </a:spcAft>
              <a:buNone/>
            </a:pPr>
            <a:r>
              <a:rPr lang="en" sz="2000"/>
              <a:t>Removal: O(n)</a:t>
            </a:r>
            <a:endParaRPr sz="2000"/>
          </a:p>
        </p:txBody>
      </p:sp>
      <p:sp>
        <p:nvSpPr>
          <p:cNvPr id="345" name="Google Shape;345;p22"/>
          <p:cNvSpPr txBox="1"/>
          <p:nvPr>
            <p:ph type="title"/>
          </p:nvPr>
        </p:nvSpPr>
        <p:spPr>
          <a:xfrm>
            <a:off x="352775" y="1192075"/>
            <a:ext cx="1303200" cy="551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Array </a:t>
            </a:r>
            <a:r>
              <a:rPr lang="en" sz="1100"/>
              <a:t>(unsorted)</a:t>
            </a:r>
            <a:endParaRPr sz="1100"/>
          </a:p>
        </p:txBody>
      </p:sp>
      <p:sp>
        <p:nvSpPr>
          <p:cNvPr id="346" name="Google Shape;346;p22"/>
          <p:cNvSpPr txBox="1"/>
          <p:nvPr>
            <p:ph idx="1" type="body"/>
          </p:nvPr>
        </p:nvSpPr>
        <p:spPr>
          <a:xfrm>
            <a:off x="3342000" y="1743175"/>
            <a:ext cx="2460000" cy="1572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t>Searching: O(n)</a:t>
            </a:r>
            <a:endParaRPr sz="2000"/>
          </a:p>
          <a:p>
            <a:pPr indent="0" lvl="0" marL="0" rtl="0" algn="l">
              <a:spcBef>
                <a:spcPts val="1200"/>
              </a:spcBef>
              <a:spcAft>
                <a:spcPts val="0"/>
              </a:spcAft>
              <a:buNone/>
            </a:pPr>
            <a:r>
              <a:rPr lang="en" sz="2000"/>
              <a:t>Insertion: O(n)</a:t>
            </a:r>
            <a:endParaRPr sz="2000"/>
          </a:p>
          <a:p>
            <a:pPr indent="0" lvl="0" marL="0" rtl="0" algn="l">
              <a:spcBef>
                <a:spcPts val="1200"/>
              </a:spcBef>
              <a:spcAft>
                <a:spcPts val="1200"/>
              </a:spcAft>
              <a:buNone/>
            </a:pPr>
            <a:r>
              <a:rPr lang="en" sz="2000"/>
              <a:t>Removal: O(n)</a:t>
            </a:r>
            <a:endParaRPr sz="2000"/>
          </a:p>
        </p:txBody>
      </p:sp>
      <p:sp>
        <p:nvSpPr>
          <p:cNvPr id="347" name="Google Shape;347;p22"/>
          <p:cNvSpPr txBox="1"/>
          <p:nvPr>
            <p:ph type="title"/>
          </p:nvPr>
        </p:nvSpPr>
        <p:spPr>
          <a:xfrm>
            <a:off x="3342000" y="1192075"/>
            <a:ext cx="2066700" cy="551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Linked List</a:t>
            </a:r>
            <a:endParaRPr/>
          </a:p>
        </p:txBody>
      </p:sp>
      <p:sp>
        <p:nvSpPr>
          <p:cNvPr id="348" name="Google Shape;348;p22"/>
          <p:cNvSpPr txBox="1"/>
          <p:nvPr>
            <p:ph idx="1" type="body"/>
          </p:nvPr>
        </p:nvSpPr>
        <p:spPr>
          <a:xfrm>
            <a:off x="6457425" y="1743175"/>
            <a:ext cx="2460000" cy="1572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t>Searching: O(log n)</a:t>
            </a:r>
            <a:endParaRPr sz="2000"/>
          </a:p>
          <a:p>
            <a:pPr indent="0" lvl="0" marL="0" rtl="0" algn="l">
              <a:spcBef>
                <a:spcPts val="1200"/>
              </a:spcBef>
              <a:spcAft>
                <a:spcPts val="0"/>
              </a:spcAft>
              <a:buNone/>
            </a:pPr>
            <a:r>
              <a:rPr lang="en" sz="2000"/>
              <a:t>Insertion: O(log n)</a:t>
            </a:r>
            <a:endParaRPr sz="2000"/>
          </a:p>
          <a:p>
            <a:pPr indent="0" lvl="0" marL="0" rtl="0" algn="l">
              <a:spcBef>
                <a:spcPts val="1200"/>
              </a:spcBef>
              <a:spcAft>
                <a:spcPts val="1200"/>
              </a:spcAft>
              <a:buNone/>
            </a:pPr>
            <a:r>
              <a:rPr lang="en" sz="2000"/>
              <a:t>Removal: O(log n)</a:t>
            </a:r>
            <a:endParaRPr sz="2000"/>
          </a:p>
        </p:txBody>
      </p:sp>
      <p:sp>
        <p:nvSpPr>
          <p:cNvPr id="349" name="Google Shape;349;p22"/>
          <p:cNvSpPr txBox="1"/>
          <p:nvPr>
            <p:ph type="title"/>
          </p:nvPr>
        </p:nvSpPr>
        <p:spPr>
          <a:xfrm>
            <a:off x="6457425" y="1192075"/>
            <a:ext cx="2369700" cy="551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Balanced BST</a:t>
            </a:r>
            <a:endParaRPr/>
          </a:p>
        </p:txBody>
      </p:sp>
      <p:pic>
        <p:nvPicPr>
          <p:cNvPr id="350" name="Google Shape;350;p22"/>
          <p:cNvPicPr preferRelativeResize="0"/>
          <p:nvPr/>
        </p:nvPicPr>
        <p:blipFill>
          <a:blip r:embed="rId3">
            <a:alphaModFix/>
          </a:blip>
          <a:stretch>
            <a:fillRect/>
          </a:stretch>
        </p:blipFill>
        <p:spPr>
          <a:xfrm>
            <a:off x="84875" y="3316075"/>
            <a:ext cx="2808350" cy="1366250"/>
          </a:xfrm>
          <a:prstGeom prst="rect">
            <a:avLst/>
          </a:prstGeom>
          <a:noFill/>
          <a:ln>
            <a:noFill/>
          </a:ln>
        </p:spPr>
      </p:pic>
      <p:pic>
        <p:nvPicPr>
          <p:cNvPr id="351" name="Google Shape;351;p22"/>
          <p:cNvPicPr preferRelativeResize="0"/>
          <p:nvPr/>
        </p:nvPicPr>
        <p:blipFill>
          <a:blip r:embed="rId4">
            <a:alphaModFix/>
          </a:blip>
          <a:stretch>
            <a:fillRect/>
          </a:stretch>
        </p:blipFill>
        <p:spPr>
          <a:xfrm>
            <a:off x="2999112" y="3471150"/>
            <a:ext cx="3291774" cy="1211175"/>
          </a:xfrm>
          <a:prstGeom prst="rect">
            <a:avLst/>
          </a:prstGeom>
          <a:noFill/>
          <a:ln>
            <a:noFill/>
          </a:ln>
        </p:spPr>
      </p:pic>
      <p:pic>
        <p:nvPicPr>
          <p:cNvPr id="352" name="Google Shape;352;p22"/>
          <p:cNvPicPr preferRelativeResize="0"/>
          <p:nvPr/>
        </p:nvPicPr>
        <p:blipFill>
          <a:blip r:embed="rId5">
            <a:alphaModFix/>
          </a:blip>
          <a:stretch>
            <a:fillRect/>
          </a:stretch>
        </p:blipFill>
        <p:spPr>
          <a:xfrm>
            <a:off x="6457425" y="3471150"/>
            <a:ext cx="2580675" cy="1366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44"/>
                                        </p:tgtEl>
                                        <p:attrNameLst>
                                          <p:attrName>style.visibility</p:attrName>
                                        </p:attrNameLst>
                                      </p:cBhvr>
                                      <p:to>
                                        <p:strVal val="visible"/>
                                      </p:to>
                                    </p:set>
                                    <p:anim calcmode="lin" valueType="num">
                                      <p:cBhvr additive="base">
                                        <p:cTn dur="1000"/>
                                        <p:tgtEl>
                                          <p:spTgt spid="34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45"/>
                                        </p:tgtEl>
                                        <p:attrNameLst>
                                          <p:attrName>style.visibility</p:attrName>
                                        </p:attrNameLst>
                                      </p:cBhvr>
                                      <p:to>
                                        <p:strVal val="visible"/>
                                      </p:to>
                                    </p:set>
                                    <p:anim calcmode="lin" valueType="num">
                                      <p:cBhvr additive="base">
                                        <p:cTn dur="1000"/>
                                        <p:tgtEl>
                                          <p:spTgt spid="34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50"/>
                                        </p:tgtEl>
                                        <p:attrNameLst>
                                          <p:attrName>style.visibility</p:attrName>
                                        </p:attrNameLst>
                                      </p:cBhvr>
                                      <p:to>
                                        <p:strVal val="visible"/>
                                      </p:to>
                                    </p:set>
                                    <p:anim calcmode="lin" valueType="num">
                                      <p:cBhvr additive="base">
                                        <p:cTn dur="1000"/>
                                        <p:tgtEl>
                                          <p:spTgt spid="35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346"/>
                                        </p:tgtEl>
                                        <p:attrNameLst>
                                          <p:attrName>style.visibility</p:attrName>
                                        </p:attrNameLst>
                                      </p:cBhvr>
                                      <p:to>
                                        <p:strVal val="visible"/>
                                      </p:to>
                                    </p:set>
                                    <p:anim calcmode="lin" valueType="num">
                                      <p:cBhvr additive="base">
                                        <p:cTn dur="1000"/>
                                        <p:tgtEl>
                                          <p:spTgt spid="34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347"/>
                                        </p:tgtEl>
                                        <p:attrNameLst>
                                          <p:attrName>style.visibility</p:attrName>
                                        </p:attrNameLst>
                                      </p:cBhvr>
                                      <p:to>
                                        <p:strVal val="visible"/>
                                      </p:to>
                                    </p:set>
                                    <p:anim calcmode="lin" valueType="num">
                                      <p:cBhvr additive="base">
                                        <p:cTn dur="1000"/>
                                        <p:tgtEl>
                                          <p:spTgt spid="34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351"/>
                                        </p:tgtEl>
                                        <p:attrNameLst>
                                          <p:attrName>style.visibility</p:attrName>
                                        </p:attrNameLst>
                                      </p:cBhvr>
                                      <p:to>
                                        <p:strVal val="visible"/>
                                      </p:to>
                                    </p:set>
                                    <p:anim calcmode="lin" valueType="num">
                                      <p:cBhvr additive="base">
                                        <p:cTn dur="1000"/>
                                        <p:tgtEl>
                                          <p:spTgt spid="35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49"/>
                                        </p:tgtEl>
                                        <p:attrNameLst>
                                          <p:attrName>style.visibility</p:attrName>
                                        </p:attrNameLst>
                                      </p:cBhvr>
                                      <p:to>
                                        <p:strVal val="visible"/>
                                      </p:to>
                                    </p:set>
                                    <p:anim calcmode="lin" valueType="num">
                                      <p:cBhvr additive="base">
                                        <p:cTn dur="1000"/>
                                        <p:tgtEl>
                                          <p:spTgt spid="34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48"/>
                                        </p:tgtEl>
                                        <p:attrNameLst>
                                          <p:attrName>style.visibility</p:attrName>
                                        </p:attrNameLst>
                                      </p:cBhvr>
                                      <p:to>
                                        <p:strVal val="visible"/>
                                      </p:to>
                                    </p:set>
                                    <p:anim calcmode="lin" valueType="num">
                                      <p:cBhvr additive="base">
                                        <p:cTn dur="1000"/>
                                        <p:tgtEl>
                                          <p:spTgt spid="34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52"/>
                                        </p:tgtEl>
                                        <p:attrNameLst>
                                          <p:attrName>style.visibility</p:attrName>
                                        </p:attrNameLst>
                                      </p:cBhvr>
                                      <p:to>
                                        <p:strVal val="visible"/>
                                      </p:to>
                                    </p:set>
                                    <p:anim calcmode="lin" valueType="num">
                                      <p:cBhvr additive="base">
                                        <p:cTn dur="1000"/>
                                        <p:tgtEl>
                                          <p:spTgt spid="35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23"/>
          <p:cNvSpPr txBox="1"/>
          <p:nvPr>
            <p:ph type="title"/>
          </p:nvPr>
        </p:nvSpPr>
        <p:spPr>
          <a:xfrm>
            <a:off x="1303800" y="1297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Searching in Binary Search Trees</a:t>
            </a:r>
            <a:endParaRPr/>
          </a:p>
        </p:txBody>
      </p:sp>
      <p:sp>
        <p:nvSpPr>
          <p:cNvPr id="358" name="Google Shape;358;p23"/>
          <p:cNvSpPr txBox="1"/>
          <p:nvPr>
            <p:ph idx="1" type="body"/>
          </p:nvPr>
        </p:nvSpPr>
        <p:spPr>
          <a:xfrm>
            <a:off x="1303800" y="797950"/>
            <a:ext cx="7030500" cy="9435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Searching in a Binary Search Tree is fundamentally similar to Binary Search in a sorted array:</a:t>
            </a:r>
            <a:endParaRPr sz="2000"/>
          </a:p>
        </p:txBody>
      </p:sp>
      <p:sp>
        <p:nvSpPr>
          <p:cNvPr id="359" name="Google Shape;359;p23"/>
          <p:cNvSpPr txBox="1"/>
          <p:nvPr>
            <p:ph idx="1" type="body"/>
          </p:nvPr>
        </p:nvSpPr>
        <p:spPr>
          <a:xfrm>
            <a:off x="1303800" y="1928975"/>
            <a:ext cx="7030500" cy="26520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AutoNum type="arabicPeriod"/>
            </a:pPr>
            <a:r>
              <a:rPr lang="en" sz="2000"/>
              <a:t>Begin at Root</a:t>
            </a:r>
            <a:endParaRPr sz="2000"/>
          </a:p>
          <a:p>
            <a:pPr indent="-355600" lvl="0" marL="457200" rtl="0" algn="l">
              <a:spcBef>
                <a:spcPts val="0"/>
              </a:spcBef>
              <a:spcAft>
                <a:spcPts val="0"/>
              </a:spcAft>
              <a:buSzPts val="2000"/>
              <a:buAutoNum type="arabicPeriod"/>
            </a:pPr>
            <a:r>
              <a:rPr lang="en" sz="2000"/>
              <a:t>Determine if Target is Less Than/Greater Than the Left or Right Child Nodes</a:t>
            </a:r>
            <a:endParaRPr sz="2000"/>
          </a:p>
          <a:p>
            <a:pPr indent="-355600" lvl="0" marL="457200" rtl="0" algn="l">
              <a:spcBef>
                <a:spcPts val="0"/>
              </a:spcBef>
              <a:spcAft>
                <a:spcPts val="0"/>
              </a:spcAft>
              <a:buSzPts val="2000"/>
              <a:buAutoNum type="arabicPeriod"/>
            </a:pPr>
            <a:r>
              <a:rPr lang="en" sz="2000"/>
              <a:t>Follow the </a:t>
            </a:r>
            <a:r>
              <a:rPr lang="en" sz="2000"/>
              <a:t>relevant</a:t>
            </a:r>
            <a:r>
              <a:rPr lang="en" sz="2000"/>
              <a:t> subtree</a:t>
            </a:r>
            <a:endParaRPr sz="2000"/>
          </a:p>
          <a:p>
            <a:pPr indent="-355600" lvl="0" marL="457200" rtl="0" algn="l">
              <a:spcBef>
                <a:spcPts val="0"/>
              </a:spcBef>
              <a:spcAft>
                <a:spcPts val="0"/>
              </a:spcAft>
              <a:buSzPts val="2000"/>
              <a:buAutoNum type="arabicPeriod"/>
            </a:pPr>
            <a:r>
              <a:rPr lang="en" sz="2000"/>
              <a:t>Repeat 2-3 until Target is found</a:t>
            </a:r>
            <a:endParaRPr sz="2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58"/>
                                        </p:tgtEl>
                                        <p:attrNameLst>
                                          <p:attrName>style.visibility</p:attrName>
                                        </p:attrNameLst>
                                      </p:cBhvr>
                                      <p:to>
                                        <p:strVal val="visible"/>
                                      </p:to>
                                    </p:set>
                                    <p:anim calcmode="lin" valueType="num">
                                      <p:cBhvr additive="base">
                                        <p:cTn dur="1"/>
                                        <p:tgtEl>
                                          <p:spTgt spid="35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59"/>
                                        </p:tgtEl>
                                        <p:attrNameLst>
                                          <p:attrName>style.visibility</p:attrName>
                                        </p:attrNameLst>
                                      </p:cBhvr>
                                      <p:to>
                                        <p:strVal val="visible"/>
                                      </p:to>
                                    </p:set>
                                    <p:anim calcmode="lin" valueType="num">
                                      <p:cBhvr additive="base">
                                        <p:cTn dur="1000"/>
                                        <p:tgtEl>
                                          <p:spTgt spid="35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pic>
        <p:nvPicPr>
          <p:cNvPr id="364" name="Google Shape;364;p24"/>
          <p:cNvPicPr preferRelativeResize="0"/>
          <p:nvPr/>
        </p:nvPicPr>
        <p:blipFill rotWithShape="1">
          <a:blip r:embed="rId3">
            <a:alphaModFix/>
          </a:blip>
          <a:srcRect b="27593" l="0" r="0" t="0"/>
          <a:stretch/>
        </p:blipFill>
        <p:spPr>
          <a:xfrm>
            <a:off x="0" y="0"/>
            <a:ext cx="9144000" cy="4366625"/>
          </a:xfrm>
          <a:prstGeom prst="rect">
            <a:avLst/>
          </a:prstGeom>
          <a:noFill/>
          <a:ln>
            <a:noFill/>
          </a:ln>
        </p:spPr>
      </p:pic>
      <p:sp>
        <p:nvSpPr>
          <p:cNvPr id="365" name="Google Shape;365;p24"/>
          <p:cNvSpPr txBox="1"/>
          <p:nvPr>
            <p:ph idx="1" type="body"/>
          </p:nvPr>
        </p:nvSpPr>
        <p:spPr>
          <a:xfrm>
            <a:off x="0" y="3978300"/>
            <a:ext cx="9144000" cy="11652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1200"/>
              </a:spcAft>
              <a:buNone/>
            </a:pPr>
            <a:r>
              <a:rPr lang="en" sz="1800">
                <a:solidFill>
                  <a:srgbClr val="000000"/>
                </a:solidFill>
              </a:rPr>
              <a:t>Note! Searching a BST doesn’t </a:t>
            </a:r>
            <a:r>
              <a:rPr i="1" lang="en" sz="1800">
                <a:solidFill>
                  <a:srgbClr val="000000"/>
                </a:solidFill>
              </a:rPr>
              <a:t>necessarily</a:t>
            </a:r>
            <a:r>
              <a:rPr lang="en" sz="1800">
                <a:solidFill>
                  <a:srgbClr val="000000"/>
                </a:solidFill>
              </a:rPr>
              <a:t> use Pre/In/Post order traversal, as this .gif showcases. This is because when a the Target is just </a:t>
            </a:r>
            <a:r>
              <a:rPr i="1" lang="en" sz="1800">
                <a:solidFill>
                  <a:srgbClr val="000000"/>
                </a:solidFill>
              </a:rPr>
              <a:t>some </a:t>
            </a:r>
            <a:r>
              <a:rPr lang="en" sz="1800">
                <a:solidFill>
                  <a:srgbClr val="000000"/>
                </a:solidFill>
              </a:rPr>
              <a:t>value (as opposed to the largest or smallest), we can shimmy our way down the tree in whatever order we need (Note that this .gif goes from the Root to the Right Subtree, which </a:t>
            </a:r>
            <a:r>
              <a:rPr lang="en" sz="1800">
                <a:solidFill>
                  <a:srgbClr val="000000"/>
                </a:solidFill>
              </a:rPr>
              <a:t>immediately</a:t>
            </a:r>
            <a:r>
              <a:rPr lang="en" sz="1800">
                <a:solidFill>
                  <a:srgbClr val="000000"/>
                </a:solidFill>
              </a:rPr>
              <a:t> violates all 3 traversal methodologies!)</a:t>
            </a:r>
            <a:endParaRPr sz="1800">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65"/>
                                        </p:tgtEl>
                                        <p:attrNameLst>
                                          <p:attrName>style.visibility</p:attrName>
                                        </p:attrNameLst>
                                      </p:cBhvr>
                                      <p:to>
                                        <p:strVal val="visible"/>
                                      </p:to>
                                    </p:set>
                                    <p:anim calcmode="lin" valueType="num">
                                      <p:cBhvr additive="base">
                                        <p:cTn dur="1000"/>
                                        <p:tgtEl>
                                          <p:spTgt spid="36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25"/>
          <p:cNvSpPr txBox="1"/>
          <p:nvPr>
            <p:ph type="title"/>
          </p:nvPr>
        </p:nvSpPr>
        <p:spPr>
          <a:xfrm>
            <a:off x="1303800" y="23692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Insertion in Binary Search Trees</a:t>
            </a:r>
            <a:endParaRPr/>
          </a:p>
        </p:txBody>
      </p:sp>
      <p:sp>
        <p:nvSpPr>
          <p:cNvPr id="371" name="Google Shape;371;p25"/>
          <p:cNvSpPr txBox="1"/>
          <p:nvPr>
            <p:ph idx="1" type="body"/>
          </p:nvPr>
        </p:nvSpPr>
        <p:spPr>
          <a:xfrm>
            <a:off x="1303800" y="905100"/>
            <a:ext cx="7030500" cy="9435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Traversal is the same as in Searching, and so Insertion is similar to Searching:</a:t>
            </a:r>
            <a:endParaRPr sz="2000"/>
          </a:p>
        </p:txBody>
      </p:sp>
      <p:sp>
        <p:nvSpPr>
          <p:cNvPr id="372" name="Google Shape;372;p25"/>
          <p:cNvSpPr txBox="1"/>
          <p:nvPr>
            <p:ph idx="1" type="body"/>
          </p:nvPr>
        </p:nvSpPr>
        <p:spPr>
          <a:xfrm>
            <a:off x="1303800" y="1928975"/>
            <a:ext cx="7030500" cy="26520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AutoNum type="arabicPeriod"/>
            </a:pPr>
            <a:r>
              <a:rPr lang="en" sz="2000"/>
              <a:t>Begin at Root</a:t>
            </a:r>
            <a:endParaRPr sz="2000"/>
          </a:p>
          <a:p>
            <a:pPr indent="-355600" lvl="0" marL="457200" rtl="0" algn="l">
              <a:spcBef>
                <a:spcPts val="0"/>
              </a:spcBef>
              <a:spcAft>
                <a:spcPts val="0"/>
              </a:spcAft>
              <a:buSzPts val="2000"/>
              <a:buAutoNum type="arabicPeriod"/>
            </a:pPr>
            <a:r>
              <a:rPr lang="en" sz="2000"/>
              <a:t>Determine if </a:t>
            </a:r>
            <a:r>
              <a:rPr lang="en" sz="2000"/>
              <a:t>Target is Less Than/Greater Than the Left or Right Child Nodes</a:t>
            </a:r>
            <a:endParaRPr sz="2000"/>
          </a:p>
          <a:p>
            <a:pPr indent="-355600" lvl="0" marL="457200" rtl="0" algn="l">
              <a:spcBef>
                <a:spcPts val="0"/>
              </a:spcBef>
              <a:spcAft>
                <a:spcPts val="0"/>
              </a:spcAft>
              <a:buSzPts val="2000"/>
              <a:buAutoNum type="arabicPeriod"/>
            </a:pPr>
            <a:r>
              <a:rPr lang="en" sz="2000"/>
              <a:t>Follow the relevant subtree</a:t>
            </a:r>
            <a:endParaRPr sz="2000"/>
          </a:p>
          <a:p>
            <a:pPr indent="-355600" lvl="0" marL="457200" rtl="0" algn="l">
              <a:spcBef>
                <a:spcPts val="0"/>
              </a:spcBef>
              <a:spcAft>
                <a:spcPts val="0"/>
              </a:spcAft>
              <a:buSzPts val="2000"/>
              <a:buAutoNum type="arabicPeriod"/>
            </a:pPr>
            <a:r>
              <a:rPr lang="en" sz="2000"/>
              <a:t>Repeat 2-3 until you encounter a Leaf </a:t>
            </a:r>
            <a:endParaRPr sz="2000"/>
          </a:p>
          <a:p>
            <a:pPr indent="-355600" lvl="0" marL="457200" rtl="0" algn="l">
              <a:spcBef>
                <a:spcPts val="0"/>
              </a:spcBef>
              <a:spcAft>
                <a:spcPts val="0"/>
              </a:spcAft>
              <a:buSzPts val="2000"/>
              <a:buAutoNum type="arabicPeriod"/>
            </a:pPr>
            <a:r>
              <a:rPr lang="en" sz="2000"/>
              <a:t>Insert Target to beneath the Leaf’s left or right side</a:t>
            </a:r>
            <a:endParaRPr sz="2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71"/>
                                        </p:tgtEl>
                                        <p:attrNameLst>
                                          <p:attrName>style.visibility</p:attrName>
                                        </p:attrNameLst>
                                      </p:cBhvr>
                                      <p:to>
                                        <p:strVal val="visible"/>
                                      </p:to>
                                    </p:set>
                                    <p:anim calcmode="lin" valueType="num">
                                      <p:cBhvr additive="base">
                                        <p:cTn dur="1"/>
                                        <p:tgtEl>
                                          <p:spTgt spid="37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72"/>
                                        </p:tgtEl>
                                        <p:attrNameLst>
                                          <p:attrName>style.visibility</p:attrName>
                                        </p:attrNameLst>
                                      </p:cBhvr>
                                      <p:to>
                                        <p:strVal val="visible"/>
                                      </p:to>
                                    </p:set>
                                    <p:anim calcmode="lin" valueType="num">
                                      <p:cBhvr additive="base">
                                        <p:cTn dur="1000"/>
                                        <p:tgtEl>
                                          <p:spTgt spid="37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pic>
        <p:nvPicPr>
          <p:cNvPr id="377" name="Google Shape;377;p26"/>
          <p:cNvPicPr preferRelativeResize="0"/>
          <p:nvPr/>
        </p:nvPicPr>
        <p:blipFill rotWithShape="1">
          <a:blip r:embed="rId3">
            <a:alphaModFix/>
          </a:blip>
          <a:srcRect b="6620" l="0" r="0" t="0"/>
          <a:stretch/>
        </p:blipFill>
        <p:spPr>
          <a:xfrm>
            <a:off x="0" y="0"/>
            <a:ext cx="9144000" cy="4755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27"/>
          <p:cNvSpPr txBox="1"/>
          <p:nvPr>
            <p:ph type="title"/>
          </p:nvPr>
        </p:nvSpPr>
        <p:spPr>
          <a:xfrm>
            <a:off x="1303800" y="0"/>
            <a:ext cx="70305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Deletion in Binary Search Trees</a:t>
            </a:r>
            <a:endParaRPr/>
          </a:p>
        </p:txBody>
      </p:sp>
      <p:sp>
        <p:nvSpPr>
          <p:cNvPr id="383" name="Google Shape;383;p27"/>
          <p:cNvSpPr txBox="1"/>
          <p:nvPr>
            <p:ph idx="1" type="body"/>
          </p:nvPr>
        </p:nvSpPr>
        <p:spPr>
          <a:xfrm>
            <a:off x="1303800" y="524050"/>
            <a:ext cx="7030500" cy="962700"/>
          </a:xfrm>
          <a:prstGeom prst="rect">
            <a:avLst/>
          </a:prstGeom>
        </p:spPr>
        <p:txBody>
          <a:bodyPr anchorCtr="0" anchor="t" bIns="91425" lIns="91425" spcFirstLastPara="1" rIns="91425" wrap="square" tIns="91425">
            <a:normAutofit fontScale="85000" lnSpcReduction="20000"/>
          </a:bodyPr>
          <a:lstStyle/>
          <a:p>
            <a:pPr indent="-336550" lvl="0" marL="457200" rtl="0" algn="l">
              <a:spcBef>
                <a:spcPts val="0"/>
              </a:spcBef>
              <a:spcAft>
                <a:spcPts val="0"/>
              </a:spcAft>
              <a:buSzPct val="100000"/>
              <a:buChar char="●"/>
            </a:pPr>
            <a:r>
              <a:rPr lang="en" sz="2000"/>
              <a:t>Traversal is the same as in Searching and Insertion. </a:t>
            </a:r>
            <a:r>
              <a:rPr lang="en" sz="2000"/>
              <a:t>Fundamentally</a:t>
            </a:r>
            <a:r>
              <a:rPr lang="en" sz="2000"/>
              <a:t>, removal in pointer-based BSTs is similar to removing Nodes in a Linked List:</a:t>
            </a:r>
            <a:endParaRPr sz="2000"/>
          </a:p>
        </p:txBody>
      </p:sp>
      <p:sp>
        <p:nvSpPr>
          <p:cNvPr id="384" name="Google Shape;384;p27"/>
          <p:cNvSpPr txBox="1"/>
          <p:nvPr>
            <p:ph idx="1" type="body"/>
          </p:nvPr>
        </p:nvSpPr>
        <p:spPr>
          <a:xfrm>
            <a:off x="1303800" y="1419975"/>
            <a:ext cx="7030500" cy="3723600"/>
          </a:xfrm>
          <a:prstGeom prst="rect">
            <a:avLst/>
          </a:prstGeom>
        </p:spPr>
        <p:txBody>
          <a:bodyPr anchorCtr="0" anchor="t" bIns="91425" lIns="91425" spcFirstLastPara="1" rIns="91425" wrap="square" tIns="91425">
            <a:normAutofit lnSpcReduction="10000"/>
          </a:bodyPr>
          <a:lstStyle/>
          <a:p>
            <a:pPr indent="-355600" lvl="0" marL="457200" rtl="0" algn="l">
              <a:spcBef>
                <a:spcPts val="0"/>
              </a:spcBef>
              <a:spcAft>
                <a:spcPts val="0"/>
              </a:spcAft>
              <a:buSzPts val="2000"/>
              <a:buAutoNum type="arabicPeriod"/>
            </a:pPr>
            <a:r>
              <a:rPr lang="en" sz="2000"/>
              <a:t>Begin at Root</a:t>
            </a:r>
            <a:endParaRPr sz="2000"/>
          </a:p>
          <a:p>
            <a:pPr indent="-355600" lvl="0" marL="457200" rtl="0" algn="l">
              <a:spcBef>
                <a:spcPts val="0"/>
              </a:spcBef>
              <a:spcAft>
                <a:spcPts val="0"/>
              </a:spcAft>
              <a:buSzPts val="2000"/>
              <a:buAutoNum type="arabicPeriod"/>
            </a:pPr>
            <a:r>
              <a:rPr lang="en" sz="2000"/>
              <a:t>Determine if Target is Less Than/Greater Than the Left or Right Child Nodes</a:t>
            </a:r>
            <a:endParaRPr sz="2000"/>
          </a:p>
          <a:p>
            <a:pPr indent="-355600" lvl="0" marL="457200" rtl="0" algn="l">
              <a:spcBef>
                <a:spcPts val="0"/>
              </a:spcBef>
              <a:spcAft>
                <a:spcPts val="0"/>
              </a:spcAft>
              <a:buSzPts val="2000"/>
              <a:buAutoNum type="arabicPeriod"/>
            </a:pPr>
            <a:r>
              <a:rPr lang="en" sz="2000"/>
              <a:t>Follow the relevant subtree</a:t>
            </a:r>
            <a:endParaRPr sz="2000"/>
          </a:p>
          <a:p>
            <a:pPr indent="-355600" lvl="0" marL="457200" rtl="0" algn="l">
              <a:spcBef>
                <a:spcPts val="0"/>
              </a:spcBef>
              <a:spcAft>
                <a:spcPts val="0"/>
              </a:spcAft>
              <a:buSzPts val="2000"/>
              <a:buAutoNum type="arabicPeriod"/>
            </a:pPr>
            <a:r>
              <a:rPr lang="en" sz="2000"/>
              <a:t>Repeat 2-3 until you encounter the Target Node</a:t>
            </a:r>
            <a:endParaRPr sz="2000"/>
          </a:p>
          <a:p>
            <a:pPr indent="-355600" lvl="1" marL="914400" rtl="0" algn="l">
              <a:spcBef>
                <a:spcPts val="0"/>
              </a:spcBef>
              <a:spcAft>
                <a:spcPts val="0"/>
              </a:spcAft>
              <a:buSzPts val="2000"/>
              <a:buAutoNum type="alphaLcPeriod"/>
            </a:pPr>
            <a:r>
              <a:rPr lang="en" sz="2000"/>
              <a:t>If Target is an Interior Node:</a:t>
            </a:r>
            <a:endParaRPr sz="2000"/>
          </a:p>
          <a:p>
            <a:pPr indent="-355600" lvl="2" marL="1371600" rtl="0" algn="l">
              <a:spcBef>
                <a:spcPts val="0"/>
              </a:spcBef>
              <a:spcAft>
                <a:spcPts val="0"/>
              </a:spcAft>
              <a:buSzPts val="2000"/>
              <a:buAutoNum type="romanLcPeriod"/>
            </a:pPr>
            <a:r>
              <a:rPr lang="en" sz="2000"/>
              <a:t>Swap the values of Target and Target’s Immediate Successor</a:t>
            </a:r>
            <a:endParaRPr sz="2000"/>
          </a:p>
          <a:p>
            <a:pPr indent="-355600" lvl="2" marL="1371600" rtl="0" algn="l">
              <a:spcBef>
                <a:spcPts val="0"/>
              </a:spcBef>
              <a:spcAft>
                <a:spcPts val="0"/>
              </a:spcAft>
              <a:buSzPts val="2000"/>
              <a:buAutoNum type="romanLcPeriod"/>
            </a:pPr>
            <a:r>
              <a:rPr lang="en" sz="2000"/>
              <a:t>Sever the link to Left Child </a:t>
            </a:r>
            <a:endParaRPr sz="2000"/>
          </a:p>
          <a:p>
            <a:pPr indent="-355600" lvl="1" marL="914400" rtl="0" algn="l">
              <a:spcBef>
                <a:spcPts val="0"/>
              </a:spcBef>
              <a:spcAft>
                <a:spcPts val="0"/>
              </a:spcAft>
              <a:buSzPts val="2000"/>
              <a:buAutoNum type="alphaLcPeriod"/>
            </a:pPr>
            <a:r>
              <a:rPr lang="en" sz="2000"/>
              <a:t>If Target is a Leaf:</a:t>
            </a:r>
            <a:endParaRPr sz="2000"/>
          </a:p>
          <a:p>
            <a:pPr indent="-355600" lvl="2" marL="1371600" rtl="0" algn="l">
              <a:spcBef>
                <a:spcPts val="0"/>
              </a:spcBef>
              <a:spcAft>
                <a:spcPts val="0"/>
              </a:spcAft>
              <a:buSzPts val="2000"/>
              <a:buAutoNum type="romanLcPeriod"/>
            </a:pPr>
            <a:r>
              <a:rPr lang="en" sz="2000"/>
              <a:t>Sever that Leaf’s link to its Parent</a:t>
            </a:r>
            <a:endParaRPr sz="2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83"/>
                                        </p:tgtEl>
                                        <p:attrNameLst>
                                          <p:attrName>style.visibility</p:attrName>
                                        </p:attrNameLst>
                                      </p:cBhvr>
                                      <p:to>
                                        <p:strVal val="visible"/>
                                      </p:to>
                                    </p:set>
                                    <p:anim calcmode="lin" valueType="num">
                                      <p:cBhvr additive="base">
                                        <p:cTn dur="1"/>
                                        <p:tgtEl>
                                          <p:spTgt spid="38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84"/>
                                        </p:tgtEl>
                                        <p:attrNameLst>
                                          <p:attrName>style.visibility</p:attrName>
                                        </p:attrNameLst>
                                      </p:cBhvr>
                                      <p:to>
                                        <p:strVal val="visible"/>
                                      </p:to>
                                    </p:set>
                                    <p:anim calcmode="lin" valueType="num">
                                      <p:cBhvr additive="base">
                                        <p:cTn dur="1000"/>
                                        <p:tgtEl>
                                          <p:spTgt spid="38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pic>
        <p:nvPicPr>
          <p:cNvPr id="389" name="Google Shape;389;p28"/>
          <p:cNvPicPr preferRelativeResize="0"/>
          <p:nvPr/>
        </p:nvPicPr>
        <p:blipFill rotWithShape="1">
          <a:blip r:embed="rId3">
            <a:alphaModFix/>
          </a:blip>
          <a:srcRect b="19793" l="3947" r="7532" t="8593"/>
          <a:stretch/>
        </p:blipFill>
        <p:spPr>
          <a:xfrm>
            <a:off x="0" y="0"/>
            <a:ext cx="9144000" cy="51434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pic>
        <p:nvPicPr>
          <p:cNvPr id="394" name="Google Shape;394;p2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0"/>
          <p:cNvSpPr txBox="1"/>
          <p:nvPr>
            <p:ph type="title"/>
          </p:nvPr>
        </p:nvSpPr>
        <p:spPr>
          <a:xfrm>
            <a:off x="1303800" y="478025"/>
            <a:ext cx="7030500" cy="821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Valuable </a:t>
            </a:r>
            <a:r>
              <a:rPr lang="en"/>
              <a:t>Resources</a:t>
            </a:r>
            <a:r>
              <a:rPr lang="en"/>
              <a:t>:</a:t>
            </a:r>
            <a:endParaRPr/>
          </a:p>
        </p:txBody>
      </p:sp>
      <p:sp>
        <p:nvSpPr>
          <p:cNvPr id="400" name="Google Shape;400;p30"/>
          <p:cNvSpPr txBox="1"/>
          <p:nvPr>
            <p:ph idx="1" type="body"/>
          </p:nvPr>
        </p:nvSpPr>
        <p:spPr>
          <a:xfrm>
            <a:off x="1303800" y="1213200"/>
            <a:ext cx="7389300" cy="326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u="sng">
                <a:solidFill>
                  <a:schemeClr val="hlink"/>
                </a:solidFill>
                <a:hlinkClick r:id="rId3"/>
              </a:rPr>
              <a:t>Mathematical Proofs of our Formulas</a:t>
            </a:r>
            <a:endParaRPr sz="2500"/>
          </a:p>
          <a:p>
            <a:pPr indent="0" lvl="0" marL="0" rtl="0" algn="l">
              <a:spcBef>
                <a:spcPts val="1200"/>
              </a:spcBef>
              <a:spcAft>
                <a:spcPts val="0"/>
              </a:spcAft>
              <a:buNone/>
            </a:pPr>
            <a:r>
              <a:rPr lang="en" sz="2500" u="sng">
                <a:solidFill>
                  <a:schemeClr val="hlink"/>
                </a:solidFill>
                <a:hlinkClick r:id="rId4"/>
              </a:rPr>
              <a:t>Binary Tree Review</a:t>
            </a:r>
            <a:endParaRPr sz="2500"/>
          </a:p>
          <a:p>
            <a:pPr indent="0" lvl="0" marL="0" rtl="0" algn="l">
              <a:spcBef>
                <a:spcPts val="1200"/>
              </a:spcBef>
              <a:spcAft>
                <a:spcPts val="0"/>
              </a:spcAft>
              <a:buNone/>
            </a:pPr>
            <a:r>
              <a:rPr lang="en" sz="2500" u="sng">
                <a:solidFill>
                  <a:schemeClr val="hlink"/>
                </a:solidFill>
                <a:hlinkClick r:id="rId5"/>
              </a:rPr>
              <a:t>Binary Search Tree Review</a:t>
            </a:r>
            <a:endParaRPr sz="2500"/>
          </a:p>
          <a:p>
            <a:pPr indent="0" lvl="0" marL="0" rtl="0" algn="l">
              <a:spcBef>
                <a:spcPts val="1200"/>
              </a:spcBef>
              <a:spcAft>
                <a:spcPts val="0"/>
              </a:spcAft>
              <a:buNone/>
            </a:pPr>
            <a:r>
              <a:rPr lang="en" sz="2500" u="sng">
                <a:solidFill>
                  <a:schemeClr val="hlink"/>
                </a:solidFill>
                <a:hlinkClick r:id="rId6"/>
              </a:rPr>
              <a:t>Preorder, Inorder, and Postorder Traversal Review</a:t>
            </a:r>
            <a:endParaRPr sz="2500"/>
          </a:p>
          <a:p>
            <a:pPr indent="0" lvl="0" marL="0" rtl="0" algn="l">
              <a:spcBef>
                <a:spcPts val="1200"/>
              </a:spcBef>
              <a:spcAft>
                <a:spcPts val="0"/>
              </a:spcAft>
              <a:buNone/>
            </a:pPr>
            <a:r>
              <a:rPr lang="en" sz="2500" u="sng">
                <a:solidFill>
                  <a:schemeClr val="hlink"/>
                </a:solidFill>
                <a:hlinkClick r:id="rId7"/>
              </a:rPr>
              <a:t>Deleting a Node with 2 Children</a:t>
            </a:r>
            <a:endParaRPr sz="2500"/>
          </a:p>
          <a:p>
            <a:pPr indent="0" lvl="0" marL="0" rtl="0" algn="l">
              <a:spcBef>
                <a:spcPts val="1200"/>
              </a:spcBef>
              <a:spcAft>
                <a:spcPts val="0"/>
              </a:spcAft>
              <a:buNone/>
            </a:pPr>
            <a:r>
              <a:t/>
            </a:r>
            <a:endParaRPr sz="2500"/>
          </a:p>
          <a:p>
            <a:pPr indent="0" lvl="0" marL="0" rtl="0" algn="l">
              <a:spcBef>
                <a:spcPts val="1200"/>
              </a:spcBef>
              <a:spcAft>
                <a:spcPts val="0"/>
              </a:spcAft>
              <a:buNone/>
            </a:pPr>
            <a:r>
              <a:t/>
            </a:r>
            <a:endParaRPr sz="2500"/>
          </a:p>
          <a:p>
            <a:pPr indent="0" lvl="0" marL="0" rtl="0" algn="l">
              <a:spcBef>
                <a:spcPts val="1200"/>
              </a:spcBef>
              <a:spcAft>
                <a:spcPts val="0"/>
              </a:spcAft>
              <a:buNone/>
            </a:pPr>
            <a:r>
              <a:t/>
            </a:r>
            <a:endParaRPr sz="2500"/>
          </a:p>
          <a:p>
            <a:pPr indent="0" lvl="0" marL="0" rtl="0" algn="l">
              <a:spcBef>
                <a:spcPts val="1200"/>
              </a:spcBef>
              <a:spcAft>
                <a:spcPts val="1200"/>
              </a:spcAft>
              <a:buNone/>
            </a:pPr>
            <a:r>
              <a:t/>
            </a:r>
            <a:endParaRPr sz="25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1"/>
          <p:cNvSpPr txBox="1"/>
          <p:nvPr>
            <p:ph type="title"/>
          </p:nvPr>
        </p:nvSpPr>
        <p:spPr>
          <a:xfrm>
            <a:off x="1303800" y="627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74EA7"/>
                </a:solidFill>
              </a:rPr>
              <a:t>Weekcode Challenge #</a:t>
            </a:r>
            <a:r>
              <a:rPr lang="en"/>
              <a:t>21</a:t>
            </a:r>
            <a:r>
              <a:rPr lang="en">
                <a:solidFill>
                  <a:srgbClr val="674EA7"/>
                </a:solidFill>
              </a:rPr>
              <a:t>:</a:t>
            </a:r>
            <a:endParaRPr>
              <a:solidFill>
                <a:srgbClr val="674EA7"/>
              </a:solidFill>
            </a:endParaRPr>
          </a:p>
          <a:p>
            <a:pPr indent="0" lvl="0" marL="0" rtl="0" algn="l">
              <a:spcBef>
                <a:spcPts val="0"/>
              </a:spcBef>
              <a:spcAft>
                <a:spcPts val="0"/>
              </a:spcAft>
              <a:buNone/>
            </a:pPr>
            <a:r>
              <a:rPr lang="en">
                <a:solidFill>
                  <a:srgbClr val="674EA7"/>
                </a:solidFill>
              </a:rPr>
              <a:t>The BST Search Problem</a:t>
            </a:r>
            <a:endParaRPr>
              <a:solidFill>
                <a:srgbClr val="674EA7"/>
              </a:solidFill>
            </a:endParaRPr>
          </a:p>
          <a:p>
            <a:pPr indent="0" lvl="0" marL="0" rtl="0" algn="l">
              <a:spcBef>
                <a:spcPts val="0"/>
              </a:spcBef>
              <a:spcAft>
                <a:spcPts val="0"/>
              </a:spcAft>
              <a:buNone/>
            </a:pPr>
            <a:r>
              <a:t/>
            </a:r>
            <a:endParaRPr/>
          </a:p>
        </p:txBody>
      </p:sp>
      <p:sp>
        <p:nvSpPr>
          <p:cNvPr id="406" name="Google Shape;406;p31"/>
          <p:cNvSpPr txBox="1"/>
          <p:nvPr>
            <p:ph idx="1" type="body"/>
          </p:nvPr>
        </p:nvSpPr>
        <p:spPr>
          <a:xfrm>
            <a:off x="1303800" y="1062075"/>
            <a:ext cx="7030500" cy="17739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000">
                <a:solidFill>
                  <a:srgbClr val="000000"/>
                </a:solidFill>
              </a:rPr>
              <a:t>You are given the root of a binary search tree (BST) and an integer </a:t>
            </a:r>
            <a:r>
              <a:rPr b="1" lang="en" sz="2000">
                <a:solidFill>
                  <a:srgbClr val="351C75"/>
                </a:solidFill>
              </a:rPr>
              <a:t>target</a:t>
            </a:r>
            <a:r>
              <a:rPr lang="en" sz="2000">
                <a:solidFill>
                  <a:srgbClr val="000000"/>
                </a:solidFill>
              </a:rPr>
              <a:t>. Find the node in the BST that the node's value equals </a:t>
            </a:r>
            <a:r>
              <a:rPr b="1" lang="en" sz="2000">
                <a:solidFill>
                  <a:srgbClr val="351C75"/>
                </a:solidFill>
              </a:rPr>
              <a:t>target</a:t>
            </a:r>
            <a:r>
              <a:rPr lang="en" sz="2000">
                <a:solidFill>
                  <a:srgbClr val="000000"/>
                </a:solidFill>
              </a:rPr>
              <a:t> and return the root of that subtree, if such a node exists</a:t>
            </a:r>
            <a:endParaRPr sz="2000">
              <a:solidFill>
                <a:srgbClr val="000000"/>
              </a:solidFill>
            </a:endParaRPr>
          </a:p>
        </p:txBody>
      </p:sp>
      <p:pic>
        <p:nvPicPr>
          <p:cNvPr descr="Best Easy Medium Hard Royalty-Free Images, Stock Photos &amp; Pictures |  Shutterstock" id="407" name="Google Shape;407;p31"/>
          <p:cNvPicPr preferRelativeResize="0"/>
          <p:nvPr/>
        </p:nvPicPr>
        <p:blipFill rotWithShape="1">
          <a:blip r:embed="rId3">
            <a:alphaModFix/>
          </a:blip>
          <a:srcRect b="7280" l="1749" r="68504" t="7271"/>
          <a:stretch/>
        </p:blipFill>
        <p:spPr>
          <a:xfrm>
            <a:off x="7728652" y="0"/>
            <a:ext cx="1415350" cy="999300"/>
          </a:xfrm>
          <a:prstGeom prst="rect">
            <a:avLst/>
          </a:prstGeom>
          <a:noFill/>
          <a:ln>
            <a:noFill/>
          </a:ln>
        </p:spPr>
      </p:pic>
      <p:pic>
        <p:nvPicPr>
          <p:cNvPr id="408" name="Google Shape;408;p31"/>
          <p:cNvPicPr preferRelativeResize="0"/>
          <p:nvPr/>
        </p:nvPicPr>
        <p:blipFill>
          <a:blip r:embed="rId4">
            <a:alphaModFix/>
          </a:blip>
          <a:stretch>
            <a:fillRect/>
          </a:stretch>
        </p:blipFill>
        <p:spPr>
          <a:xfrm>
            <a:off x="634600" y="2719075"/>
            <a:ext cx="3167585" cy="2266850"/>
          </a:xfrm>
          <a:prstGeom prst="rect">
            <a:avLst/>
          </a:prstGeom>
          <a:noFill/>
          <a:ln>
            <a:noFill/>
          </a:ln>
        </p:spPr>
      </p:pic>
      <p:sp>
        <p:nvSpPr>
          <p:cNvPr id="409" name="Google Shape;409;p31"/>
          <p:cNvSpPr txBox="1"/>
          <p:nvPr/>
        </p:nvSpPr>
        <p:spPr>
          <a:xfrm>
            <a:off x="4572000" y="3224600"/>
            <a:ext cx="43488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Nunito"/>
                <a:ea typeface="Nunito"/>
                <a:cs typeface="Nunito"/>
                <a:sym typeface="Nunito"/>
              </a:rPr>
              <a:t>Input: root = [4,2,7,1,3], target = 2</a:t>
            </a:r>
            <a:endParaRPr sz="2000">
              <a:latin typeface="Nunito"/>
              <a:ea typeface="Nunito"/>
              <a:cs typeface="Nunito"/>
              <a:sym typeface="Nunito"/>
            </a:endParaRPr>
          </a:p>
          <a:p>
            <a:pPr indent="0" lvl="0" marL="0" rtl="0" algn="l">
              <a:spcBef>
                <a:spcPts val="0"/>
              </a:spcBef>
              <a:spcAft>
                <a:spcPts val="0"/>
              </a:spcAft>
              <a:buNone/>
            </a:pPr>
            <a:r>
              <a:rPr lang="en" sz="2000">
                <a:latin typeface="Nunito"/>
                <a:ea typeface="Nunito"/>
                <a:cs typeface="Nunito"/>
                <a:sym typeface="Nunito"/>
              </a:rPr>
              <a:t>Output: [2, 1, 3]</a:t>
            </a:r>
            <a:endParaRPr sz="2000">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This week’s Tree Concept:</a:t>
            </a:r>
            <a:endParaRPr/>
          </a:p>
        </p:txBody>
      </p:sp>
      <p:sp>
        <p:nvSpPr>
          <p:cNvPr id="277" name="Google Shape;277;p14"/>
          <p:cNvSpPr txBox="1"/>
          <p:nvPr>
            <p:ph idx="1" type="body"/>
          </p:nvPr>
        </p:nvSpPr>
        <p:spPr>
          <a:xfrm>
            <a:off x="2723600" y="1186375"/>
            <a:ext cx="3839700" cy="903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3100"/>
              <a:t>Binary Search Trees</a:t>
            </a:r>
            <a:endParaRPr sz="3100"/>
          </a:p>
        </p:txBody>
      </p:sp>
      <p:pic>
        <p:nvPicPr>
          <p:cNvPr id="278" name="Google Shape;278;p14"/>
          <p:cNvPicPr preferRelativeResize="0"/>
          <p:nvPr/>
        </p:nvPicPr>
        <p:blipFill rotWithShape="1">
          <a:blip r:embed="rId3">
            <a:alphaModFix/>
          </a:blip>
          <a:srcRect b="46592" l="0" r="0" t="10081"/>
          <a:stretch/>
        </p:blipFill>
        <p:spPr>
          <a:xfrm>
            <a:off x="587450" y="1835050"/>
            <a:ext cx="8112025" cy="32281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77"/>
                                        </p:tgtEl>
                                        <p:attrNameLst>
                                          <p:attrName>style.visibility</p:attrName>
                                        </p:attrNameLst>
                                      </p:cBhvr>
                                      <p:to>
                                        <p:strVal val="visible"/>
                                      </p:to>
                                    </p:set>
                                    <p:anim calcmode="lin" valueType="num">
                                      <p:cBhvr additive="base">
                                        <p:cTn dur="1000"/>
                                        <p:tgtEl>
                                          <p:spTgt spid="27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78"/>
                                        </p:tgtEl>
                                        <p:attrNameLst>
                                          <p:attrName>style.visibility</p:attrName>
                                        </p:attrNameLst>
                                      </p:cBhvr>
                                      <p:to>
                                        <p:strVal val="visible"/>
                                      </p:to>
                                    </p:set>
                                    <p:anim calcmode="lin" valueType="num">
                                      <p:cBhvr additive="base">
                                        <p:cTn dur="1000"/>
                                        <p:tgtEl>
                                          <p:spTgt spid="27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2"/>
          <p:cNvSpPr txBox="1"/>
          <p:nvPr>
            <p:ph type="title"/>
          </p:nvPr>
        </p:nvSpPr>
        <p:spPr>
          <a:xfrm>
            <a:off x="1303800" y="627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74EA7"/>
                </a:solidFill>
              </a:rPr>
              <a:t>Weekcode Challenge #</a:t>
            </a:r>
            <a:r>
              <a:rPr lang="en"/>
              <a:t>22</a:t>
            </a:r>
            <a:r>
              <a:rPr lang="en">
                <a:solidFill>
                  <a:srgbClr val="674EA7"/>
                </a:solidFill>
              </a:rPr>
              <a:t>:</a:t>
            </a:r>
            <a:endParaRPr>
              <a:solidFill>
                <a:srgbClr val="674EA7"/>
              </a:solidFill>
            </a:endParaRPr>
          </a:p>
          <a:p>
            <a:pPr indent="0" lvl="0" marL="0" rtl="0" algn="l">
              <a:spcBef>
                <a:spcPts val="0"/>
              </a:spcBef>
              <a:spcAft>
                <a:spcPts val="0"/>
              </a:spcAft>
              <a:buNone/>
            </a:pPr>
            <a:r>
              <a:rPr lang="en">
                <a:solidFill>
                  <a:srgbClr val="674EA7"/>
                </a:solidFill>
              </a:rPr>
              <a:t>The BST Insert Problem</a:t>
            </a:r>
            <a:endParaRPr>
              <a:solidFill>
                <a:srgbClr val="674EA7"/>
              </a:solidFill>
            </a:endParaRPr>
          </a:p>
          <a:p>
            <a:pPr indent="0" lvl="0" marL="0" rtl="0" algn="l">
              <a:spcBef>
                <a:spcPts val="0"/>
              </a:spcBef>
              <a:spcAft>
                <a:spcPts val="0"/>
              </a:spcAft>
              <a:buNone/>
            </a:pPr>
            <a:r>
              <a:t/>
            </a:r>
            <a:endParaRPr/>
          </a:p>
        </p:txBody>
      </p:sp>
      <p:sp>
        <p:nvSpPr>
          <p:cNvPr id="415" name="Google Shape;415;p32"/>
          <p:cNvSpPr txBox="1"/>
          <p:nvPr>
            <p:ph idx="1" type="body"/>
          </p:nvPr>
        </p:nvSpPr>
        <p:spPr>
          <a:xfrm>
            <a:off x="1303800" y="1423725"/>
            <a:ext cx="7030500" cy="30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262626"/>
                </a:solidFill>
              </a:rPr>
              <a:t>You are given the root node of a binary search tree (BST) and a value to insert into the tree. Return </a:t>
            </a:r>
            <a:r>
              <a:rPr i="1" lang="en" sz="2000">
                <a:solidFill>
                  <a:srgbClr val="262626"/>
                </a:solidFill>
              </a:rPr>
              <a:t>the root node of the BST after the insertion</a:t>
            </a:r>
            <a:r>
              <a:rPr lang="en" sz="2000">
                <a:solidFill>
                  <a:srgbClr val="262626"/>
                </a:solidFill>
              </a:rPr>
              <a:t>. It is guaranteed that the new value does not exist in the original BST. Notice that there may exist multiple valid ways for the insertion, as long as the tree remains a BST after insertion. You can return any of them. (</a:t>
            </a:r>
            <a:r>
              <a:rPr i="1" lang="en" sz="2000">
                <a:solidFill>
                  <a:srgbClr val="262626"/>
                </a:solidFill>
              </a:rPr>
              <a:t>HINT: </a:t>
            </a:r>
            <a:r>
              <a:rPr lang="en" sz="2000">
                <a:solidFill>
                  <a:srgbClr val="262626"/>
                </a:solidFill>
              </a:rPr>
              <a:t>The solution to this problem is </a:t>
            </a:r>
            <a:r>
              <a:rPr lang="en" sz="2000">
                <a:solidFill>
                  <a:srgbClr val="262626"/>
                </a:solidFill>
              </a:rPr>
              <a:t>merely</a:t>
            </a:r>
            <a:r>
              <a:rPr lang="en" sz="2000">
                <a:solidFill>
                  <a:srgbClr val="262626"/>
                </a:solidFill>
              </a:rPr>
              <a:t> a slightly edited version of the easy problem’s solution!)</a:t>
            </a:r>
            <a:endParaRPr sz="2000">
              <a:solidFill>
                <a:srgbClr val="262626"/>
              </a:solidFill>
            </a:endParaRPr>
          </a:p>
          <a:p>
            <a:pPr indent="0" lvl="0" marL="0" rtl="0" algn="l">
              <a:spcBef>
                <a:spcPts val="1200"/>
              </a:spcBef>
              <a:spcAft>
                <a:spcPts val="1200"/>
              </a:spcAft>
              <a:buNone/>
            </a:pPr>
            <a:r>
              <a:t/>
            </a:r>
            <a:endParaRPr sz="2000">
              <a:solidFill>
                <a:srgbClr val="000000"/>
              </a:solidFill>
            </a:endParaRPr>
          </a:p>
        </p:txBody>
      </p:sp>
      <p:pic>
        <p:nvPicPr>
          <p:cNvPr descr="Best Easy Medium Hard Royalty-Free Images, Stock Photos &amp; Pictures |  Shutterstock" id="416" name="Google Shape;416;p32"/>
          <p:cNvPicPr preferRelativeResize="0"/>
          <p:nvPr/>
        </p:nvPicPr>
        <p:blipFill rotWithShape="1">
          <a:blip r:embed="rId3">
            <a:alphaModFix/>
          </a:blip>
          <a:srcRect b="14554" l="32994" r="31347" t="11453"/>
          <a:stretch/>
        </p:blipFill>
        <p:spPr>
          <a:xfrm>
            <a:off x="7447350" y="0"/>
            <a:ext cx="1696649" cy="8653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3"/>
          <p:cNvSpPr txBox="1"/>
          <p:nvPr>
            <p:ph type="title"/>
          </p:nvPr>
        </p:nvSpPr>
        <p:spPr>
          <a:xfrm>
            <a:off x="1303800" y="627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74EA7"/>
                </a:solidFill>
              </a:rPr>
              <a:t>Weekcode Challenge #</a:t>
            </a:r>
            <a:r>
              <a:rPr lang="en"/>
              <a:t>22</a:t>
            </a:r>
            <a:r>
              <a:rPr lang="en">
                <a:solidFill>
                  <a:srgbClr val="674EA7"/>
                </a:solidFill>
              </a:rPr>
              <a:t>:</a:t>
            </a:r>
            <a:endParaRPr>
              <a:solidFill>
                <a:srgbClr val="674EA7"/>
              </a:solidFill>
            </a:endParaRPr>
          </a:p>
          <a:p>
            <a:pPr indent="0" lvl="0" marL="0" rtl="0" algn="l">
              <a:spcBef>
                <a:spcPts val="0"/>
              </a:spcBef>
              <a:spcAft>
                <a:spcPts val="0"/>
              </a:spcAft>
              <a:buNone/>
            </a:pPr>
            <a:r>
              <a:rPr lang="en">
                <a:solidFill>
                  <a:srgbClr val="674EA7"/>
                </a:solidFill>
              </a:rPr>
              <a:t>The BST Insert Problem [EXAMPLE]</a:t>
            </a:r>
            <a:endParaRPr>
              <a:solidFill>
                <a:srgbClr val="674EA7"/>
              </a:solidFill>
            </a:endParaRPr>
          </a:p>
          <a:p>
            <a:pPr indent="0" lvl="0" marL="0" rtl="0" algn="l">
              <a:spcBef>
                <a:spcPts val="0"/>
              </a:spcBef>
              <a:spcAft>
                <a:spcPts val="0"/>
              </a:spcAft>
              <a:buNone/>
            </a:pPr>
            <a:r>
              <a:t/>
            </a:r>
            <a:endParaRPr/>
          </a:p>
        </p:txBody>
      </p:sp>
      <p:pic>
        <p:nvPicPr>
          <p:cNvPr descr="Best Easy Medium Hard Royalty-Free Images, Stock Photos &amp; Pictures |  Shutterstock" id="422" name="Google Shape;422;p33"/>
          <p:cNvPicPr preferRelativeResize="0"/>
          <p:nvPr/>
        </p:nvPicPr>
        <p:blipFill rotWithShape="1">
          <a:blip r:embed="rId3">
            <a:alphaModFix/>
          </a:blip>
          <a:srcRect b="14554" l="32994" r="31347" t="11453"/>
          <a:stretch/>
        </p:blipFill>
        <p:spPr>
          <a:xfrm>
            <a:off x="7447350" y="0"/>
            <a:ext cx="1696649" cy="865350"/>
          </a:xfrm>
          <a:prstGeom prst="rect">
            <a:avLst/>
          </a:prstGeom>
          <a:noFill/>
          <a:ln>
            <a:noFill/>
          </a:ln>
        </p:spPr>
      </p:pic>
      <p:pic>
        <p:nvPicPr>
          <p:cNvPr id="423" name="Google Shape;423;p33"/>
          <p:cNvPicPr preferRelativeResize="0"/>
          <p:nvPr/>
        </p:nvPicPr>
        <p:blipFill>
          <a:blip r:embed="rId4">
            <a:alphaModFix/>
          </a:blip>
          <a:stretch>
            <a:fillRect/>
          </a:stretch>
        </p:blipFill>
        <p:spPr>
          <a:xfrm>
            <a:off x="1303800" y="999300"/>
            <a:ext cx="6814699" cy="1398325"/>
          </a:xfrm>
          <a:prstGeom prst="rect">
            <a:avLst/>
          </a:prstGeom>
          <a:noFill/>
          <a:ln>
            <a:noFill/>
          </a:ln>
        </p:spPr>
      </p:pic>
      <p:sp>
        <p:nvSpPr>
          <p:cNvPr id="424" name="Google Shape;424;p33"/>
          <p:cNvSpPr txBox="1"/>
          <p:nvPr/>
        </p:nvSpPr>
        <p:spPr>
          <a:xfrm>
            <a:off x="2453850" y="2397625"/>
            <a:ext cx="4236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rgbClr val="351C75"/>
                </a:solidFill>
                <a:latin typeface="Nunito"/>
                <a:ea typeface="Nunito"/>
                <a:cs typeface="Nunito"/>
                <a:sym typeface="Nunito"/>
              </a:rPr>
              <a:t>Input</a:t>
            </a:r>
            <a:r>
              <a:rPr lang="en" sz="2000">
                <a:solidFill>
                  <a:srgbClr val="351C75"/>
                </a:solidFill>
                <a:latin typeface="Nunito"/>
                <a:ea typeface="Nunito"/>
                <a:cs typeface="Nunito"/>
                <a:sym typeface="Nunito"/>
              </a:rPr>
              <a:t>: </a:t>
            </a:r>
            <a:r>
              <a:rPr lang="en" sz="2000">
                <a:latin typeface="Nunito"/>
                <a:ea typeface="Nunito"/>
                <a:cs typeface="Nunito"/>
                <a:sym typeface="Nunito"/>
              </a:rPr>
              <a:t>root = [4,2,7,1,3], val = 5</a:t>
            </a:r>
            <a:endParaRPr sz="2000">
              <a:latin typeface="Nunito"/>
              <a:ea typeface="Nunito"/>
              <a:cs typeface="Nunito"/>
              <a:sym typeface="Nunito"/>
            </a:endParaRPr>
          </a:p>
          <a:p>
            <a:pPr indent="0" lvl="0" marL="0" rtl="0" algn="l">
              <a:spcBef>
                <a:spcPts val="0"/>
              </a:spcBef>
              <a:spcAft>
                <a:spcPts val="0"/>
              </a:spcAft>
              <a:buNone/>
            </a:pPr>
            <a:r>
              <a:rPr b="1" lang="en" sz="2000">
                <a:solidFill>
                  <a:srgbClr val="351C75"/>
                </a:solidFill>
                <a:latin typeface="Nunito"/>
                <a:ea typeface="Nunito"/>
                <a:cs typeface="Nunito"/>
                <a:sym typeface="Nunito"/>
              </a:rPr>
              <a:t>Output</a:t>
            </a:r>
            <a:r>
              <a:rPr lang="en" sz="2000">
                <a:solidFill>
                  <a:srgbClr val="351C75"/>
                </a:solidFill>
                <a:latin typeface="Nunito"/>
                <a:ea typeface="Nunito"/>
                <a:cs typeface="Nunito"/>
                <a:sym typeface="Nunito"/>
              </a:rPr>
              <a:t>: </a:t>
            </a:r>
            <a:r>
              <a:rPr lang="en" sz="2000">
                <a:latin typeface="Nunito"/>
                <a:ea typeface="Nunito"/>
                <a:cs typeface="Nunito"/>
                <a:sym typeface="Nunito"/>
              </a:rPr>
              <a:t>[4,2,7,1,3,5]</a:t>
            </a:r>
            <a:endParaRPr sz="2000">
              <a:latin typeface="Nunito"/>
              <a:ea typeface="Nunito"/>
              <a:cs typeface="Nunito"/>
              <a:sym typeface="Nunito"/>
            </a:endParaRPr>
          </a:p>
        </p:txBody>
      </p:sp>
      <p:pic>
        <p:nvPicPr>
          <p:cNvPr id="425" name="Google Shape;425;p33"/>
          <p:cNvPicPr preferRelativeResize="0"/>
          <p:nvPr/>
        </p:nvPicPr>
        <p:blipFill>
          <a:blip r:embed="rId5">
            <a:alphaModFix/>
          </a:blip>
          <a:stretch>
            <a:fillRect/>
          </a:stretch>
        </p:blipFill>
        <p:spPr>
          <a:xfrm>
            <a:off x="5300900" y="3159875"/>
            <a:ext cx="2939100" cy="1983625"/>
          </a:xfrm>
          <a:prstGeom prst="rect">
            <a:avLst/>
          </a:prstGeom>
          <a:noFill/>
          <a:ln>
            <a:noFill/>
          </a:ln>
        </p:spPr>
      </p:pic>
      <p:sp>
        <p:nvSpPr>
          <p:cNvPr id="426" name="Google Shape;426;p33"/>
          <p:cNvSpPr txBox="1"/>
          <p:nvPr/>
        </p:nvSpPr>
        <p:spPr>
          <a:xfrm>
            <a:off x="1064600" y="3542700"/>
            <a:ext cx="29391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Nunito"/>
                <a:ea typeface="Nunito"/>
                <a:cs typeface="Nunito"/>
                <a:sym typeface="Nunito"/>
              </a:rPr>
              <a:t>This type of Tree is also accepted: </a:t>
            </a:r>
            <a:endParaRPr sz="2000">
              <a:latin typeface="Nunito"/>
              <a:ea typeface="Nunito"/>
              <a:cs typeface="Nunito"/>
              <a:sym typeface="Nunito"/>
            </a:endParaRPr>
          </a:p>
        </p:txBody>
      </p:sp>
      <p:sp>
        <p:nvSpPr>
          <p:cNvPr id="427" name="Google Shape;427;p33"/>
          <p:cNvSpPr txBox="1"/>
          <p:nvPr/>
        </p:nvSpPr>
        <p:spPr>
          <a:xfrm>
            <a:off x="1064600" y="4343100"/>
            <a:ext cx="4236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rgbClr val="351C75"/>
                </a:solidFill>
                <a:latin typeface="Nunito"/>
                <a:ea typeface="Nunito"/>
                <a:cs typeface="Nunito"/>
                <a:sym typeface="Nunito"/>
              </a:rPr>
              <a:t>Input</a:t>
            </a:r>
            <a:r>
              <a:rPr lang="en" sz="2000">
                <a:solidFill>
                  <a:srgbClr val="351C75"/>
                </a:solidFill>
                <a:latin typeface="Nunito"/>
                <a:ea typeface="Nunito"/>
                <a:cs typeface="Nunito"/>
                <a:sym typeface="Nunito"/>
              </a:rPr>
              <a:t>:</a:t>
            </a:r>
            <a:r>
              <a:rPr lang="en" sz="2000">
                <a:latin typeface="Nunito"/>
                <a:ea typeface="Nunito"/>
                <a:cs typeface="Nunito"/>
                <a:sym typeface="Nunito"/>
              </a:rPr>
              <a:t> root = [4,2,7,1,3], val = 5</a:t>
            </a:r>
            <a:endParaRPr sz="2000">
              <a:latin typeface="Nunito"/>
              <a:ea typeface="Nunito"/>
              <a:cs typeface="Nunito"/>
              <a:sym typeface="Nunito"/>
            </a:endParaRPr>
          </a:p>
          <a:p>
            <a:pPr indent="0" lvl="0" marL="0" rtl="0" algn="l">
              <a:spcBef>
                <a:spcPts val="0"/>
              </a:spcBef>
              <a:spcAft>
                <a:spcPts val="0"/>
              </a:spcAft>
              <a:buNone/>
            </a:pPr>
            <a:r>
              <a:rPr b="1" lang="en" sz="2000">
                <a:solidFill>
                  <a:srgbClr val="351C75"/>
                </a:solidFill>
                <a:latin typeface="Nunito"/>
                <a:ea typeface="Nunito"/>
                <a:cs typeface="Nunito"/>
                <a:sym typeface="Nunito"/>
              </a:rPr>
              <a:t>Output</a:t>
            </a:r>
            <a:r>
              <a:rPr lang="en" sz="2000">
                <a:solidFill>
                  <a:srgbClr val="351C75"/>
                </a:solidFill>
                <a:latin typeface="Nunito"/>
                <a:ea typeface="Nunito"/>
                <a:cs typeface="Nunito"/>
                <a:sym typeface="Nunito"/>
              </a:rPr>
              <a:t>: </a:t>
            </a:r>
            <a:r>
              <a:rPr lang="en" sz="2000">
                <a:latin typeface="Nunito"/>
                <a:ea typeface="Nunito"/>
                <a:cs typeface="Nunito"/>
                <a:sym typeface="Nunito"/>
              </a:rPr>
              <a:t>[5,2,7,1,3,4]</a:t>
            </a:r>
            <a:endParaRPr sz="2000">
              <a:latin typeface="Nunito"/>
              <a:ea typeface="Nunito"/>
              <a:cs typeface="Nunito"/>
              <a:sym typeface="Nuni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34"/>
          <p:cNvSpPr txBox="1"/>
          <p:nvPr>
            <p:ph type="title"/>
          </p:nvPr>
        </p:nvSpPr>
        <p:spPr>
          <a:xfrm>
            <a:off x="1303800" y="627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74EA7"/>
                </a:solidFill>
              </a:rPr>
              <a:t>Weekcode Challenge #2</a:t>
            </a:r>
            <a:r>
              <a:rPr lang="en"/>
              <a:t>3</a:t>
            </a:r>
            <a:r>
              <a:rPr lang="en">
                <a:solidFill>
                  <a:srgbClr val="674EA7"/>
                </a:solidFill>
              </a:rPr>
              <a:t>:</a:t>
            </a:r>
            <a:endParaRPr>
              <a:solidFill>
                <a:srgbClr val="674EA7"/>
              </a:solidFill>
            </a:endParaRPr>
          </a:p>
          <a:p>
            <a:pPr indent="0" lvl="0" marL="0" rtl="0" algn="l">
              <a:spcBef>
                <a:spcPts val="0"/>
              </a:spcBef>
              <a:spcAft>
                <a:spcPts val="0"/>
              </a:spcAft>
              <a:buNone/>
            </a:pPr>
            <a:r>
              <a:rPr lang="en">
                <a:solidFill>
                  <a:srgbClr val="674EA7"/>
                </a:solidFill>
              </a:rPr>
              <a:t>The BST Delete Problem</a:t>
            </a:r>
            <a:endParaRPr>
              <a:solidFill>
                <a:srgbClr val="674EA7"/>
              </a:solidFill>
            </a:endParaRPr>
          </a:p>
          <a:p>
            <a:pPr indent="0" lvl="0" marL="0" rtl="0" algn="l">
              <a:spcBef>
                <a:spcPts val="0"/>
              </a:spcBef>
              <a:spcAft>
                <a:spcPts val="0"/>
              </a:spcAft>
              <a:buNone/>
            </a:pPr>
            <a:r>
              <a:t/>
            </a:r>
            <a:endParaRPr/>
          </a:p>
        </p:txBody>
      </p:sp>
      <p:sp>
        <p:nvSpPr>
          <p:cNvPr id="433" name="Google Shape;433;p34"/>
          <p:cNvSpPr txBox="1"/>
          <p:nvPr>
            <p:ph idx="1" type="body"/>
          </p:nvPr>
        </p:nvSpPr>
        <p:spPr>
          <a:xfrm>
            <a:off x="1303800" y="1517475"/>
            <a:ext cx="7030500" cy="30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262626"/>
                </a:solidFill>
              </a:rPr>
              <a:t>Given a root node reference of a BST and a key, delete the node with the given key in the BST. Return </a:t>
            </a:r>
            <a:r>
              <a:rPr i="1" lang="en" sz="2000">
                <a:solidFill>
                  <a:srgbClr val="262626"/>
                </a:solidFill>
              </a:rPr>
              <a:t>the root node reference (possibly updated) of the BST</a:t>
            </a:r>
            <a:r>
              <a:rPr lang="en" sz="2000">
                <a:solidFill>
                  <a:srgbClr val="262626"/>
                </a:solidFill>
              </a:rPr>
              <a:t>.</a:t>
            </a:r>
            <a:endParaRPr sz="2000">
              <a:solidFill>
                <a:srgbClr val="262626"/>
              </a:solidFill>
            </a:endParaRPr>
          </a:p>
          <a:p>
            <a:pPr indent="0" lvl="0" marL="0" rtl="0" algn="l">
              <a:spcBef>
                <a:spcPts val="1200"/>
              </a:spcBef>
              <a:spcAft>
                <a:spcPts val="0"/>
              </a:spcAft>
              <a:buNone/>
            </a:pPr>
            <a:r>
              <a:rPr lang="en" sz="2000">
                <a:solidFill>
                  <a:srgbClr val="262626"/>
                </a:solidFill>
              </a:rPr>
              <a:t>Basically, the deletion can be divided into two stages:</a:t>
            </a:r>
            <a:endParaRPr sz="2000">
              <a:solidFill>
                <a:srgbClr val="262626"/>
              </a:solidFill>
            </a:endParaRPr>
          </a:p>
          <a:p>
            <a:pPr indent="-355600" lvl="0" marL="457200" rtl="0" algn="l">
              <a:spcBef>
                <a:spcPts val="1200"/>
              </a:spcBef>
              <a:spcAft>
                <a:spcPts val="0"/>
              </a:spcAft>
              <a:buClr>
                <a:srgbClr val="9900FF"/>
              </a:buClr>
              <a:buSzPts val="2000"/>
              <a:buFont typeface="Nunito"/>
              <a:buAutoNum type="arabicPeriod"/>
            </a:pPr>
            <a:r>
              <a:rPr lang="en" sz="2000">
                <a:solidFill>
                  <a:srgbClr val="262626"/>
                </a:solidFill>
              </a:rPr>
              <a:t>Search for a node to remove.</a:t>
            </a:r>
            <a:endParaRPr sz="2000">
              <a:solidFill>
                <a:srgbClr val="262626"/>
              </a:solidFill>
            </a:endParaRPr>
          </a:p>
          <a:p>
            <a:pPr indent="-355600" lvl="0" marL="457200" rtl="0" algn="l">
              <a:spcBef>
                <a:spcPts val="0"/>
              </a:spcBef>
              <a:spcAft>
                <a:spcPts val="0"/>
              </a:spcAft>
              <a:buClr>
                <a:srgbClr val="9900FF"/>
              </a:buClr>
              <a:buSzPts val="2000"/>
              <a:buFont typeface="Nunito"/>
              <a:buAutoNum type="arabicPeriod"/>
            </a:pPr>
            <a:r>
              <a:rPr lang="en" sz="2000">
                <a:solidFill>
                  <a:srgbClr val="262626"/>
                </a:solidFill>
              </a:rPr>
              <a:t>If the node is found, delete the node.</a:t>
            </a:r>
            <a:endParaRPr sz="2000">
              <a:solidFill>
                <a:srgbClr val="262626"/>
              </a:solidFill>
            </a:endParaRPr>
          </a:p>
          <a:p>
            <a:pPr indent="0" lvl="0" marL="0" rtl="0" algn="l">
              <a:spcBef>
                <a:spcPts val="1200"/>
              </a:spcBef>
              <a:spcAft>
                <a:spcPts val="1200"/>
              </a:spcAft>
              <a:buNone/>
            </a:pPr>
            <a:r>
              <a:t/>
            </a:r>
            <a:endParaRPr sz="2000">
              <a:solidFill>
                <a:srgbClr val="262626"/>
              </a:solidFill>
            </a:endParaRPr>
          </a:p>
        </p:txBody>
      </p:sp>
      <p:pic>
        <p:nvPicPr>
          <p:cNvPr descr="Best Easy Medium Hard Royalty-Free Images, Stock Photos &amp; Pictures |  Shutterstock" id="434" name="Google Shape;434;p34"/>
          <p:cNvPicPr preferRelativeResize="0"/>
          <p:nvPr/>
        </p:nvPicPr>
        <p:blipFill rotWithShape="1">
          <a:blip r:embed="rId3">
            <a:alphaModFix/>
          </a:blip>
          <a:srcRect b="14547" l="68562" r="3005" t="12602"/>
          <a:stretch/>
        </p:blipFill>
        <p:spPr>
          <a:xfrm>
            <a:off x="7791150" y="0"/>
            <a:ext cx="1352849" cy="8519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pic>
        <p:nvPicPr>
          <p:cNvPr id="439" name="Google Shape;439;p35"/>
          <p:cNvPicPr preferRelativeResize="0"/>
          <p:nvPr/>
        </p:nvPicPr>
        <p:blipFill>
          <a:blip r:embed="rId3">
            <a:alphaModFix/>
          </a:blip>
          <a:stretch>
            <a:fillRect/>
          </a:stretch>
        </p:blipFill>
        <p:spPr>
          <a:xfrm>
            <a:off x="1166275" y="1003900"/>
            <a:ext cx="7168025" cy="2367900"/>
          </a:xfrm>
          <a:prstGeom prst="rect">
            <a:avLst/>
          </a:prstGeom>
          <a:noFill/>
          <a:ln>
            <a:noFill/>
          </a:ln>
        </p:spPr>
      </p:pic>
      <p:sp>
        <p:nvSpPr>
          <p:cNvPr id="440" name="Google Shape;440;p35"/>
          <p:cNvSpPr txBox="1"/>
          <p:nvPr>
            <p:ph type="title"/>
          </p:nvPr>
        </p:nvSpPr>
        <p:spPr>
          <a:xfrm>
            <a:off x="1303800" y="627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74EA7"/>
                </a:solidFill>
              </a:rPr>
              <a:t>Weekcode Challenge #2</a:t>
            </a:r>
            <a:r>
              <a:rPr lang="en"/>
              <a:t>3</a:t>
            </a:r>
            <a:r>
              <a:rPr lang="en">
                <a:solidFill>
                  <a:srgbClr val="674EA7"/>
                </a:solidFill>
              </a:rPr>
              <a:t>:</a:t>
            </a:r>
            <a:endParaRPr>
              <a:solidFill>
                <a:srgbClr val="674EA7"/>
              </a:solidFill>
            </a:endParaRPr>
          </a:p>
          <a:p>
            <a:pPr indent="0" lvl="0" marL="0" rtl="0" algn="l">
              <a:spcBef>
                <a:spcPts val="0"/>
              </a:spcBef>
              <a:spcAft>
                <a:spcPts val="0"/>
              </a:spcAft>
              <a:buNone/>
            </a:pPr>
            <a:r>
              <a:rPr lang="en">
                <a:solidFill>
                  <a:srgbClr val="674EA7"/>
                </a:solidFill>
              </a:rPr>
              <a:t>The BST Delete Problem [EXAMPLE]</a:t>
            </a:r>
            <a:endParaRPr>
              <a:solidFill>
                <a:srgbClr val="674EA7"/>
              </a:solidFill>
            </a:endParaRPr>
          </a:p>
          <a:p>
            <a:pPr indent="0" lvl="0" marL="0" rtl="0" algn="l">
              <a:spcBef>
                <a:spcPts val="0"/>
              </a:spcBef>
              <a:spcAft>
                <a:spcPts val="0"/>
              </a:spcAft>
              <a:buNone/>
            </a:pPr>
            <a:r>
              <a:t/>
            </a:r>
            <a:endParaRPr/>
          </a:p>
        </p:txBody>
      </p:sp>
      <p:pic>
        <p:nvPicPr>
          <p:cNvPr descr="Best Easy Medium Hard Royalty-Free Images, Stock Photos &amp; Pictures |  Shutterstock" id="441" name="Google Shape;441;p35"/>
          <p:cNvPicPr preferRelativeResize="0"/>
          <p:nvPr/>
        </p:nvPicPr>
        <p:blipFill rotWithShape="1">
          <a:blip r:embed="rId4">
            <a:alphaModFix/>
          </a:blip>
          <a:srcRect b="14547" l="68562" r="3005" t="12602"/>
          <a:stretch/>
        </p:blipFill>
        <p:spPr>
          <a:xfrm>
            <a:off x="7791150" y="0"/>
            <a:ext cx="1352849" cy="851950"/>
          </a:xfrm>
          <a:prstGeom prst="rect">
            <a:avLst/>
          </a:prstGeom>
          <a:noFill/>
          <a:ln>
            <a:noFill/>
          </a:ln>
        </p:spPr>
      </p:pic>
      <p:sp>
        <p:nvSpPr>
          <p:cNvPr id="442" name="Google Shape;442;p35"/>
          <p:cNvSpPr txBox="1"/>
          <p:nvPr/>
        </p:nvSpPr>
        <p:spPr>
          <a:xfrm>
            <a:off x="538200" y="3523750"/>
            <a:ext cx="8251200" cy="149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351C75"/>
                </a:solidFill>
              </a:rPr>
              <a:t>Input:</a:t>
            </a:r>
            <a:r>
              <a:rPr lang="en" sz="1700"/>
              <a:t> root = [5,3,6,2,4,null,7], key = 3</a:t>
            </a:r>
            <a:endParaRPr sz="1700"/>
          </a:p>
          <a:p>
            <a:pPr indent="0" lvl="0" marL="0" rtl="0" algn="l">
              <a:spcBef>
                <a:spcPts val="0"/>
              </a:spcBef>
              <a:spcAft>
                <a:spcPts val="0"/>
              </a:spcAft>
              <a:buNone/>
            </a:pPr>
            <a:r>
              <a:rPr b="1" lang="en" sz="1700">
                <a:solidFill>
                  <a:srgbClr val="351C75"/>
                </a:solidFill>
              </a:rPr>
              <a:t>Output:</a:t>
            </a:r>
            <a:r>
              <a:rPr lang="en" sz="1700">
                <a:solidFill>
                  <a:srgbClr val="351C75"/>
                </a:solidFill>
              </a:rPr>
              <a:t> </a:t>
            </a:r>
            <a:r>
              <a:rPr lang="en" sz="1700"/>
              <a:t>[5,4,6,2,null,null,7]</a:t>
            </a:r>
            <a:endParaRPr sz="1700"/>
          </a:p>
          <a:p>
            <a:pPr indent="0" lvl="0" marL="0" rtl="0" algn="l">
              <a:spcBef>
                <a:spcPts val="0"/>
              </a:spcBef>
              <a:spcAft>
                <a:spcPts val="0"/>
              </a:spcAft>
              <a:buNone/>
            </a:pPr>
            <a:r>
              <a:rPr b="1" lang="en" sz="1700">
                <a:solidFill>
                  <a:srgbClr val="351C75"/>
                </a:solidFill>
              </a:rPr>
              <a:t>Explanation:</a:t>
            </a:r>
            <a:r>
              <a:rPr lang="en" sz="1700"/>
              <a:t> Given key to delete is 3. So we find the node with value 3 and delete it. One valid answer is [5,4,6,2,null,null,7], shown in the above BST.</a:t>
            </a:r>
            <a:endParaRPr sz="1700"/>
          </a:p>
          <a:p>
            <a:pPr indent="0" lvl="0" marL="0" rtl="0" algn="l">
              <a:spcBef>
                <a:spcPts val="0"/>
              </a:spcBef>
              <a:spcAft>
                <a:spcPts val="0"/>
              </a:spcAft>
              <a:buNone/>
            </a:pPr>
            <a:r>
              <a:rPr lang="en" sz="1700"/>
              <a:t>Please notice that another valid answer is [5,2,6,null,4,null,7] and it's also accepted.</a:t>
            </a:r>
            <a:endParaRPr sz="17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36"/>
          <p:cNvSpPr txBox="1"/>
          <p:nvPr>
            <p:ph type="title"/>
          </p:nvPr>
        </p:nvSpPr>
        <p:spPr>
          <a:xfrm>
            <a:off x="1303800" y="6280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674EA7"/>
                </a:solidFill>
              </a:rPr>
              <a:t>Looking Ahead</a:t>
            </a:r>
            <a:endParaRPr>
              <a:solidFill>
                <a:srgbClr val="674EA7"/>
              </a:solidFill>
            </a:endParaRPr>
          </a:p>
        </p:txBody>
      </p:sp>
      <p:sp>
        <p:nvSpPr>
          <p:cNvPr id="448" name="Google Shape;448;p36"/>
          <p:cNvSpPr txBox="1"/>
          <p:nvPr>
            <p:ph idx="1" type="body"/>
          </p:nvPr>
        </p:nvSpPr>
        <p:spPr>
          <a:xfrm>
            <a:off x="1303800" y="576175"/>
            <a:ext cx="7030500" cy="25416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Good luck!</a:t>
            </a:r>
            <a:endParaRPr sz="2000"/>
          </a:p>
          <a:p>
            <a:pPr indent="-355600" lvl="0" marL="457200" rtl="0" algn="l">
              <a:spcBef>
                <a:spcPts val="0"/>
              </a:spcBef>
              <a:spcAft>
                <a:spcPts val="0"/>
              </a:spcAft>
              <a:buSzPts val="2000"/>
              <a:buChar char="●"/>
            </a:pPr>
            <a:r>
              <a:rPr lang="en" sz="2000"/>
              <a:t>Tree Month will persist for all of April</a:t>
            </a:r>
            <a:endParaRPr sz="2000"/>
          </a:p>
          <a:p>
            <a:pPr indent="-355600" lvl="0" marL="457200" rtl="0" algn="l">
              <a:spcBef>
                <a:spcPts val="0"/>
              </a:spcBef>
              <a:spcAft>
                <a:spcPts val="0"/>
              </a:spcAft>
              <a:buSzPts val="2000"/>
              <a:buChar char="●"/>
            </a:pPr>
            <a:r>
              <a:rPr lang="en" sz="2000"/>
              <a:t>Next week: Min and Max Heaps</a:t>
            </a:r>
            <a:endParaRPr sz="2000"/>
          </a:p>
          <a:p>
            <a:pPr indent="0" lvl="0" marL="457200" rtl="0" algn="l">
              <a:spcBef>
                <a:spcPts val="1200"/>
              </a:spcBef>
              <a:spcAft>
                <a:spcPts val="1200"/>
              </a:spcAft>
              <a:buNone/>
            </a:pPr>
            <a:r>
              <a:t/>
            </a:r>
            <a:endParaRPr sz="2000"/>
          </a:p>
        </p:txBody>
      </p:sp>
      <p:pic>
        <p:nvPicPr>
          <p:cNvPr id="449" name="Google Shape;449;p36"/>
          <p:cNvPicPr preferRelativeResize="0"/>
          <p:nvPr/>
        </p:nvPicPr>
        <p:blipFill>
          <a:blip r:embed="rId3">
            <a:alphaModFix/>
          </a:blip>
          <a:stretch>
            <a:fillRect/>
          </a:stretch>
        </p:blipFill>
        <p:spPr>
          <a:xfrm>
            <a:off x="1047900" y="1897050"/>
            <a:ext cx="6905300" cy="2829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48"/>
                                        </p:tgtEl>
                                        <p:attrNameLst>
                                          <p:attrName>style.visibility</p:attrName>
                                        </p:attrNameLst>
                                      </p:cBhvr>
                                      <p:to>
                                        <p:strVal val="visible"/>
                                      </p:to>
                                    </p:set>
                                    <p:anim calcmode="lin" valueType="num">
                                      <p:cBhvr additive="base">
                                        <p:cTn dur="1"/>
                                        <p:tgtEl>
                                          <p:spTgt spid="44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9"/>
                                        </p:tgtEl>
                                        <p:attrNameLst>
                                          <p:attrName>style.visibility</p:attrName>
                                        </p:attrNameLst>
                                      </p:cBhvr>
                                      <p:to>
                                        <p:strVal val="visible"/>
                                      </p:to>
                                    </p:set>
                                    <p:animEffect filter="fade" transition="in">
                                      <p:cBhvr>
                                        <p:cTn dur="1000"/>
                                        <p:tgtEl>
                                          <p:spTgt spid="4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5"/>
          <p:cNvSpPr txBox="1"/>
          <p:nvPr>
            <p:ph type="title"/>
          </p:nvPr>
        </p:nvSpPr>
        <p:spPr>
          <a:xfrm>
            <a:off x="1303800" y="27710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Binary Tree Rules of Shape Validity:</a:t>
            </a:r>
            <a:endParaRPr/>
          </a:p>
        </p:txBody>
      </p:sp>
      <p:sp>
        <p:nvSpPr>
          <p:cNvPr id="284" name="Google Shape;284;p15"/>
          <p:cNvSpPr txBox="1"/>
          <p:nvPr>
            <p:ph idx="1" type="body"/>
          </p:nvPr>
        </p:nvSpPr>
        <p:spPr>
          <a:xfrm>
            <a:off x="1303800" y="958650"/>
            <a:ext cx="7030500" cy="6486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All Parents have </a:t>
            </a:r>
            <a:r>
              <a:rPr i="1" lang="en" sz="2000"/>
              <a:t>AT MOST</a:t>
            </a:r>
            <a:r>
              <a:rPr lang="en" sz="2000"/>
              <a:t> 2 Children (Left and Right)</a:t>
            </a:r>
            <a:endParaRPr sz="2000"/>
          </a:p>
          <a:p>
            <a:pPr indent="0" lvl="0" marL="0" rtl="0" algn="l">
              <a:spcBef>
                <a:spcPts val="1200"/>
              </a:spcBef>
              <a:spcAft>
                <a:spcPts val="1200"/>
              </a:spcAft>
              <a:buNone/>
            </a:pPr>
            <a:r>
              <a:t/>
            </a:r>
            <a:endParaRPr sz="2000"/>
          </a:p>
        </p:txBody>
      </p:sp>
      <p:sp>
        <p:nvSpPr>
          <p:cNvPr id="285" name="Google Shape;285;p15"/>
          <p:cNvSpPr txBox="1"/>
          <p:nvPr>
            <p:ph idx="1" type="body"/>
          </p:nvPr>
        </p:nvSpPr>
        <p:spPr>
          <a:xfrm>
            <a:off x="1303800" y="3817400"/>
            <a:ext cx="7215000" cy="7827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Binary Search Trees are used for Searching, Insertion, and Deletion</a:t>
            </a:r>
            <a:endParaRPr sz="2000"/>
          </a:p>
          <a:p>
            <a:pPr indent="0" lvl="0" marL="0" rtl="0" algn="l">
              <a:spcBef>
                <a:spcPts val="1200"/>
              </a:spcBef>
              <a:spcAft>
                <a:spcPts val="1200"/>
              </a:spcAft>
              <a:buNone/>
            </a:pPr>
            <a:r>
              <a:t/>
            </a:r>
            <a:endParaRPr sz="2000"/>
          </a:p>
        </p:txBody>
      </p:sp>
      <p:sp>
        <p:nvSpPr>
          <p:cNvPr id="286" name="Google Shape;286;p15"/>
          <p:cNvSpPr txBox="1"/>
          <p:nvPr>
            <p:ph idx="1" type="body"/>
          </p:nvPr>
        </p:nvSpPr>
        <p:spPr>
          <a:xfrm>
            <a:off x="1303800" y="1468650"/>
            <a:ext cx="7030500" cy="11031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The Left Child of a Parent always has a smaller value than the Parent, and the Right Child of a Parent will always have a larger value than the Parent</a:t>
            </a:r>
            <a:endParaRPr sz="2000"/>
          </a:p>
          <a:p>
            <a:pPr indent="0" lvl="0" marL="0" rtl="0" algn="l">
              <a:spcBef>
                <a:spcPts val="1200"/>
              </a:spcBef>
              <a:spcAft>
                <a:spcPts val="1200"/>
              </a:spcAft>
              <a:buNone/>
            </a:pPr>
            <a:r>
              <a:t/>
            </a:r>
            <a:endParaRPr sz="2000"/>
          </a:p>
        </p:txBody>
      </p:sp>
      <p:sp>
        <p:nvSpPr>
          <p:cNvPr id="287" name="Google Shape;287;p15"/>
          <p:cNvSpPr txBox="1"/>
          <p:nvPr>
            <p:ph idx="1" type="body"/>
          </p:nvPr>
        </p:nvSpPr>
        <p:spPr>
          <a:xfrm>
            <a:off x="1303800" y="2571750"/>
            <a:ext cx="7030500" cy="11031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Thus, all Nodes of a Root’s Right Subtree will have values greater than itself, and all Nodes of a Root’s Left Subtree will have values lesser than itself</a:t>
            </a:r>
            <a:endParaRPr sz="2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84"/>
                                        </p:tgtEl>
                                        <p:attrNameLst>
                                          <p:attrName>style.visibility</p:attrName>
                                        </p:attrNameLst>
                                      </p:cBhvr>
                                      <p:to>
                                        <p:strVal val="visible"/>
                                      </p:to>
                                    </p:set>
                                    <p:anim calcmode="lin" valueType="num">
                                      <p:cBhvr additive="base">
                                        <p:cTn dur="1000"/>
                                        <p:tgtEl>
                                          <p:spTgt spid="28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86"/>
                                        </p:tgtEl>
                                        <p:attrNameLst>
                                          <p:attrName>style.visibility</p:attrName>
                                        </p:attrNameLst>
                                      </p:cBhvr>
                                      <p:to>
                                        <p:strVal val="visible"/>
                                      </p:to>
                                    </p:set>
                                    <p:anim calcmode="lin" valueType="num">
                                      <p:cBhvr additive="base">
                                        <p:cTn dur="1000"/>
                                        <p:tgtEl>
                                          <p:spTgt spid="28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87"/>
                                        </p:tgtEl>
                                        <p:attrNameLst>
                                          <p:attrName>style.visibility</p:attrName>
                                        </p:attrNameLst>
                                      </p:cBhvr>
                                      <p:to>
                                        <p:strVal val="visible"/>
                                      </p:to>
                                    </p:set>
                                    <p:anim calcmode="lin" valueType="num">
                                      <p:cBhvr additive="base">
                                        <p:cTn dur="1000"/>
                                        <p:tgtEl>
                                          <p:spTgt spid="28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85"/>
                                        </p:tgtEl>
                                        <p:attrNameLst>
                                          <p:attrName>style.visibility</p:attrName>
                                        </p:attrNameLst>
                                      </p:cBhvr>
                                      <p:to>
                                        <p:strVal val="visible"/>
                                      </p:to>
                                    </p:set>
                                    <p:anim calcmode="lin" valueType="num">
                                      <p:cBhvr additive="base">
                                        <p:cTn dur="1000"/>
                                        <p:tgtEl>
                                          <p:spTgt spid="28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16"/>
          <p:cNvSpPr txBox="1"/>
          <p:nvPr>
            <p:ph type="title"/>
          </p:nvPr>
        </p:nvSpPr>
        <p:spPr>
          <a:xfrm>
            <a:off x="1303800" y="11635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Balanced vs. Unbalanced Binary Trees</a:t>
            </a:r>
            <a:endParaRPr/>
          </a:p>
        </p:txBody>
      </p:sp>
      <p:sp>
        <p:nvSpPr>
          <p:cNvPr id="293" name="Google Shape;293;p16"/>
          <p:cNvSpPr txBox="1"/>
          <p:nvPr>
            <p:ph idx="1" type="body"/>
          </p:nvPr>
        </p:nvSpPr>
        <p:spPr>
          <a:xfrm>
            <a:off x="1303800" y="1019675"/>
            <a:ext cx="7030500" cy="574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The </a:t>
            </a:r>
            <a:r>
              <a:rPr lang="en" sz="2000"/>
              <a:t>ideal</a:t>
            </a:r>
            <a:r>
              <a:rPr lang="en" sz="2000"/>
              <a:t> Shape of any Binary Tree is “balanced”</a:t>
            </a:r>
            <a:endParaRPr sz="2000"/>
          </a:p>
        </p:txBody>
      </p:sp>
      <p:sp>
        <p:nvSpPr>
          <p:cNvPr id="294" name="Google Shape;294;p16"/>
          <p:cNvSpPr txBox="1"/>
          <p:nvPr>
            <p:ph idx="1" type="body"/>
          </p:nvPr>
        </p:nvSpPr>
        <p:spPr>
          <a:xfrm>
            <a:off x="1303800" y="1593875"/>
            <a:ext cx="7030500" cy="12459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A Binary Tree is balanced when:</a:t>
            </a:r>
            <a:endParaRPr sz="2000"/>
          </a:p>
          <a:p>
            <a:pPr indent="0" lvl="0" marL="0" rtl="0" algn="l">
              <a:spcBef>
                <a:spcPts val="1200"/>
              </a:spcBef>
              <a:spcAft>
                <a:spcPts val="1200"/>
              </a:spcAft>
              <a:buNone/>
            </a:pPr>
            <a:r>
              <a:t/>
            </a:r>
            <a:endParaRPr sz="2000"/>
          </a:p>
        </p:txBody>
      </p:sp>
      <p:sp>
        <p:nvSpPr>
          <p:cNvPr id="295" name="Google Shape;295;p16"/>
          <p:cNvSpPr txBox="1"/>
          <p:nvPr/>
        </p:nvSpPr>
        <p:spPr>
          <a:xfrm>
            <a:off x="415225" y="2183300"/>
            <a:ext cx="8492100" cy="117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rgbClr val="FFFFFF"/>
                </a:highlight>
                <a:latin typeface="Nunito"/>
                <a:ea typeface="Nunito"/>
                <a:cs typeface="Nunito"/>
                <a:sym typeface="Nunito"/>
              </a:rPr>
              <a:t>The difference in Height between the Left and Right Subtrees differs by no more than </a:t>
            </a:r>
            <a:r>
              <a:rPr lang="en" sz="3000">
                <a:latin typeface="Nunito"/>
                <a:ea typeface="Nunito"/>
                <a:cs typeface="Nunito"/>
                <a:sym typeface="Nunito"/>
              </a:rPr>
              <a:t>1</a:t>
            </a:r>
            <a:endParaRPr sz="3000">
              <a:latin typeface="Nunito"/>
              <a:ea typeface="Nunito"/>
              <a:cs typeface="Nunito"/>
              <a:sym typeface="Nunito"/>
            </a:endParaRPr>
          </a:p>
        </p:txBody>
      </p:sp>
      <p:sp>
        <p:nvSpPr>
          <p:cNvPr id="296" name="Google Shape;296;p16"/>
          <p:cNvSpPr txBox="1"/>
          <p:nvPr/>
        </p:nvSpPr>
        <p:spPr>
          <a:xfrm>
            <a:off x="2310500" y="3666275"/>
            <a:ext cx="4281900" cy="8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latin typeface="Nunito"/>
                <a:ea typeface="Nunito"/>
                <a:cs typeface="Nunito"/>
                <a:sym typeface="Nunito"/>
              </a:rPr>
              <a:t>|H</a:t>
            </a:r>
            <a:r>
              <a:rPr baseline="-25000" lang="en" sz="5000">
                <a:latin typeface="Nunito"/>
                <a:ea typeface="Nunito"/>
                <a:cs typeface="Nunito"/>
                <a:sym typeface="Nunito"/>
              </a:rPr>
              <a:t>L</a:t>
            </a:r>
            <a:r>
              <a:rPr lang="en" sz="5000">
                <a:latin typeface="Nunito"/>
                <a:ea typeface="Nunito"/>
                <a:cs typeface="Nunito"/>
                <a:sym typeface="Nunito"/>
              </a:rPr>
              <a:t> - H</a:t>
            </a:r>
            <a:r>
              <a:rPr baseline="-25000" lang="en" sz="5000">
                <a:latin typeface="Nunito"/>
                <a:ea typeface="Nunito"/>
                <a:cs typeface="Nunito"/>
                <a:sym typeface="Nunito"/>
              </a:rPr>
              <a:t>R</a:t>
            </a:r>
            <a:r>
              <a:rPr lang="en" sz="5000">
                <a:latin typeface="Nunito"/>
                <a:ea typeface="Nunito"/>
                <a:cs typeface="Nunito"/>
                <a:sym typeface="Nunito"/>
              </a:rPr>
              <a:t>| ≤ 1</a:t>
            </a:r>
            <a:endParaRPr sz="5000">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93"/>
                                        </p:tgtEl>
                                        <p:attrNameLst>
                                          <p:attrName>style.visibility</p:attrName>
                                        </p:attrNameLst>
                                      </p:cBhvr>
                                      <p:to>
                                        <p:strVal val="visible"/>
                                      </p:to>
                                    </p:set>
                                    <p:anim calcmode="lin" valueType="num">
                                      <p:cBhvr additive="base">
                                        <p:cTn dur="1000"/>
                                        <p:tgtEl>
                                          <p:spTgt spid="29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94"/>
                                        </p:tgtEl>
                                        <p:attrNameLst>
                                          <p:attrName>style.visibility</p:attrName>
                                        </p:attrNameLst>
                                      </p:cBhvr>
                                      <p:to>
                                        <p:strVal val="visible"/>
                                      </p:to>
                                    </p:set>
                                    <p:anim calcmode="lin" valueType="num">
                                      <p:cBhvr additive="base">
                                        <p:cTn dur="1000"/>
                                        <p:tgtEl>
                                          <p:spTgt spid="29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95"/>
                                        </p:tgtEl>
                                        <p:attrNameLst>
                                          <p:attrName>style.visibility</p:attrName>
                                        </p:attrNameLst>
                                      </p:cBhvr>
                                      <p:to>
                                        <p:strVal val="visible"/>
                                      </p:to>
                                    </p:set>
                                    <p:anim calcmode="lin" valueType="num">
                                      <p:cBhvr additive="base">
                                        <p:cTn dur="1000"/>
                                        <p:tgtEl>
                                          <p:spTgt spid="295"/>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96"/>
                                        </p:tgtEl>
                                        <p:attrNameLst>
                                          <p:attrName>style.visibility</p:attrName>
                                        </p:attrNameLst>
                                      </p:cBhvr>
                                      <p:to>
                                        <p:strVal val="visible"/>
                                      </p:to>
                                    </p:set>
                                    <p:anim calcmode="lin" valueType="num">
                                      <p:cBhvr additive="base">
                                        <p:cTn dur="1000"/>
                                        <p:tgtEl>
                                          <p:spTgt spid="296"/>
                                        </p:tgtEl>
                                        <p:attrNameLst>
                                          <p:attrName>ppt_w</p:attrName>
                                        </p:attrNameLst>
                                      </p:cBhvr>
                                      <p:tavLst>
                                        <p:tav fmla="" tm="0">
                                          <p:val>
                                            <p:strVal val="0"/>
                                          </p:val>
                                        </p:tav>
                                        <p:tav fmla="" tm="100000">
                                          <p:val>
                                            <p:strVal val="#ppt_w"/>
                                          </p:val>
                                        </p:tav>
                                      </p:tavLst>
                                    </p:anim>
                                    <p:anim calcmode="lin" valueType="num">
                                      <p:cBhvr additive="base">
                                        <p:cTn dur="1000"/>
                                        <p:tgtEl>
                                          <p:spTgt spid="29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pic>
        <p:nvPicPr>
          <p:cNvPr id="301" name="Google Shape;301;p1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8"/>
          <p:cNvSpPr/>
          <p:nvPr/>
        </p:nvSpPr>
        <p:spPr>
          <a:xfrm>
            <a:off x="348250" y="696525"/>
            <a:ext cx="1165200" cy="817200"/>
          </a:xfrm>
          <a:prstGeom prst="rect">
            <a:avLst/>
          </a:pr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pic>
        <p:nvPicPr>
          <p:cNvPr id="307" name="Google Shape;307;p18"/>
          <p:cNvPicPr preferRelativeResize="0"/>
          <p:nvPr/>
        </p:nvPicPr>
        <p:blipFill rotWithShape="1">
          <a:blip r:embed="rId3">
            <a:alphaModFix/>
          </a:blip>
          <a:srcRect b="12084" l="0" r="0" t="13366"/>
          <a:stretch/>
        </p:blipFill>
        <p:spPr>
          <a:xfrm>
            <a:off x="0" y="0"/>
            <a:ext cx="9144003" cy="3991574"/>
          </a:xfrm>
          <a:prstGeom prst="rect">
            <a:avLst/>
          </a:prstGeom>
          <a:noFill/>
          <a:ln>
            <a:noFill/>
          </a:ln>
        </p:spPr>
      </p:pic>
      <p:sp>
        <p:nvSpPr>
          <p:cNvPr id="308" name="Google Shape;308;p18"/>
          <p:cNvSpPr txBox="1"/>
          <p:nvPr/>
        </p:nvSpPr>
        <p:spPr>
          <a:xfrm>
            <a:off x="575950" y="3991575"/>
            <a:ext cx="1634100" cy="81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Nunito"/>
                <a:ea typeface="Nunito"/>
                <a:cs typeface="Nunito"/>
                <a:sym typeface="Nunito"/>
              </a:rPr>
              <a:t>All Nodes have either 2 or 0 Children</a:t>
            </a:r>
            <a:endParaRPr sz="1500">
              <a:solidFill>
                <a:schemeClr val="dk2"/>
              </a:solidFill>
              <a:latin typeface="Nunito"/>
              <a:ea typeface="Nunito"/>
              <a:cs typeface="Nunito"/>
              <a:sym typeface="Nunito"/>
            </a:endParaRPr>
          </a:p>
        </p:txBody>
      </p:sp>
      <p:sp>
        <p:nvSpPr>
          <p:cNvPr id="309" name="Google Shape;309;p18"/>
          <p:cNvSpPr txBox="1"/>
          <p:nvPr/>
        </p:nvSpPr>
        <p:spPr>
          <a:xfrm>
            <a:off x="2536650" y="3998250"/>
            <a:ext cx="1634100" cy="10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Nunito"/>
                <a:ea typeface="Nunito"/>
                <a:cs typeface="Nunito"/>
                <a:sym typeface="Nunito"/>
              </a:rPr>
              <a:t>All Levels, except the last one, are </a:t>
            </a:r>
            <a:r>
              <a:rPr lang="en" sz="1500">
                <a:solidFill>
                  <a:schemeClr val="dk2"/>
                </a:solidFill>
                <a:latin typeface="Nunito"/>
                <a:ea typeface="Nunito"/>
                <a:cs typeface="Nunito"/>
                <a:sym typeface="Nunito"/>
              </a:rPr>
              <a:t>completely</a:t>
            </a:r>
            <a:r>
              <a:rPr lang="en" sz="1500">
                <a:solidFill>
                  <a:schemeClr val="dk2"/>
                </a:solidFill>
                <a:latin typeface="Nunito"/>
                <a:ea typeface="Nunito"/>
                <a:cs typeface="Nunito"/>
                <a:sym typeface="Nunito"/>
              </a:rPr>
              <a:t> filled</a:t>
            </a:r>
            <a:endParaRPr sz="1500">
              <a:solidFill>
                <a:schemeClr val="dk2"/>
              </a:solidFill>
              <a:latin typeface="Nunito"/>
              <a:ea typeface="Nunito"/>
              <a:cs typeface="Nunito"/>
              <a:sym typeface="Nunito"/>
            </a:endParaRPr>
          </a:p>
        </p:txBody>
      </p:sp>
      <p:sp>
        <p:nvSpPr>
          <p:cNvPr id="310" name="Google Shape;310;p18"/>
          <p:cNvSpPr txBox="1"/>
          <p:nvPr/>
        </p:nvSpPr>
        <p:spPr>
          <a:xfrm>
            <a:off x="4269625" y="3998250"/>
            <a:ext cx="1634100" cy="62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Nunito"/>
                <a:ea typeface="Nunito"/>
                <a:cs typeface="Nunito"/>
                <a:sym typeface="Nunito"/>
              </a:rPr>
              <a:t>Each Parent has only 1 Child</a:t>
            </a:r>
            <a:endParaRPr sz="1500">
              <a:solidFill>
                <a:schemeClr val="dk2"/>
              </a:solidFill>
              <a:latin typeface="Nunito"/>
              <a:ea typeface="Nunito"/>
              <a:cs typeface="Nunito"/>
              <a:sym typeface="Nunito"/>
            </a:endParaRPr>
          </a:p>
        </p:txBody>
      </p:sp>
      <p:sp>
        <p:nvSpPr>
          <p:cNvPr id="311" name="Google Shape;311;p18"/>
          <p:cNvSpPr txBox="1"/>
          <p:nvPr/>
        </p:nvSpPr>
        <p:spPr>
          <a:xfrm>
            <a:off x="5815050" y="3884400"/>
            <a:ext cx="1634100" cy="12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Nunito"/>
                <a:ea typeface="Nunito"/>
                <a:cs typeface="Nunito"/>
                <a:sym typeface="Nunito"/>
              </a:rPr>
              <a:t>All Interior Nodes have 2 Children AND all Leaves are of the same Level</a:t>
            </a:r>
            <a:endParaRPr sz="1500">
              <a:solidFill>
                <a:schemeClr val="dk2"/>
              </a:solidFill>
              <a:latin typeface="Nunito"/>
              <a:ea typeface="Nunito"/>
              <a:cs typeface="Nunito"/>
              <a:sym typeface="Nunito"/>
            </a:endParaRPr>
          </a:p>
        </p:txBody>
      </p:sp>
      <p:sp>
        <p:nvSpPr>
          <p:cNvPr id="312" name="Google Shape;312;p18"/>
          <p:cNvSpPr txBox="1"/>
          <p:nvPr/>
        </p:nvSpPr>
        <p:spPr>
          <a:xfrm>
            <a:off x="7509900" y="3884400"/>
            <a:ext cx="1634100" cy="12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Nunito"/>
                <a:ea typeface="Nunito"/>
                <a:cs typeface="Nunito"/>
                <a:sym typeface="Nunito"/>
              </a:rPr>
              <a:t>Height of Left and Right subtrees differ by no more than 1</a:t>
            </a:r>
            <a:endParaRPr sz="1500">
              <a:solidFill>
                <a:schemeClr val="dk2"/>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19"/>
          <p:cNvSpPr txBox="1"/>
          <p:nvPr>
            <p:ph type="title"/>
          </p:nvPr>
        </p:nvSpPr>
        <p:spPr>
          <a:xfrm>
            <a:off x="1303800" y="143175"/>
            <a:ext cx="7030500" cy="1249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to determine Number of Nodes in a </a:t>
            </a:r>
            <a:r>
              <a:rPr lang="en" u="sng"/>
              <a:t>Binary Tree</a:t>
            </a:r>
            <a:endParaRPr u="sng"/>
          </a:p>
        </p:txBody>
      </p:sp>
      <p:sp>
        <p:nvSpPr>
          <p:cNvPr id="318" name="Google Shape;318;p19"/>
          <p:cNvSpPr txBox="1"/>
          <p:nvPr>
            <p:ph idx="1" type="body"/>
          </p:nvPr>
        </p:nvSpPr>
        <p:spPr>
          <a:xfrm>
            <a:off x="1303800" y="1300950"/>
            <a:ext cx="7030500" cy="601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Size (S) = Maximum possible number of Nodes in a Tree</a:t>
            </a:r>
            <a:endParaRPr sz="2000"/>
          </a:p>
        </p:txBody>
      </p:sp>
      <p:sp>
        <p:nvSpPr>
          <p:cNvPr id="319" name="Google Shape;319;p19"/>
          <p:cNvSpPr txBox="1"/>
          <p:nvPr>
            <p:ph idx="1" type="body"/>
          </p:nvPr>
        </p:nvSpPr>
        <p:spPr>
          <a:xfrm>
            <a:off x="1303800" y="1748025"/>
            <a:ext cx="7030500" cy="1332600"/>
          </a:xfrm>
          <a:prstGeom prst="rect">
            <a:avLst/>
          </a:prstGeom>
        </p:spPr>
        <p:txBody>
          <a:bodyPr anchorCtr="0" anchor="t" bIns="91425" lIns="91425" spcFirstLastPara="1" rIns="91425" wrap="square" tIns="91425">
            <a:normAutofit fontScale="92500" lnSpcReduction="20000"/>
          </a:bodyPr>
          <a:lstStyle/>
          <a:p>
            <a:pPr indent="-346075" lvl="0" marL="457200" rtl="0" algn="l">
              <a:spcBef>
                <a:spcPts val="0"/>
              </a:spcBef>
              <a:spcAft>
                <a:spcPts val="0"/>
              </a:spcAft>
              <a:buSzPct val="100000"/>
              <a:buChar char="●"/>
            </a:pPr>
            <a:r>
              <a:rPr lang="en" sz="2000"/>
              <a:t>Since, in a Binary Tree, all Parents have at most 2 Children, we can determine the maximum amount of Nodes at any given Level (L) to be: 2</a:t>
            </a:r>
            <a:r>
              <a:rPr baseline="30000" lang="en" sz="2000"/>
              <a:t>L-1</a:t>
            </a:r>
            <a:r>
              <a:rPr lang="en" sz="2000"/>
              <a:t> . By extension, we then know </a:t>
            </a:r>
            <a:r>
              <a:rPr lang="en" sz="2000"/>
              <a:t> 2</a:t>
            </a:r>
            <a:r>
              <a:rPr baseline="30000" lang="en" sz="2000"/>
              <a:t>L</a:t>
            </a:r>
            <a:r>
              <a:rPr lang="en" sz="2000"/>
              <a:t>  will be the maximum amount of Nodes in the whole Tree</a:t>
            </a:r>
            <a:endParaRPr baseline="30000" sz="2000"/>
          </a:p>
        </p:txBody>
      </p:sp>
      <p:sp>
        <p:nvSpPr>
          <p:cNvPr id="320" name="Google Shape;320;p19"/>
          <p:cNvSpPr txBox="1"/>
          <p:nvPr>
            <p:ph idx="1" type="body"/>
          </p:nvPr>
        </p:nvSpPr>
        <p:spPr>
          <a:xfrm>
            <a:off x="1303800" y="2980300"/>
            <a:ext cx="7030500" cy="9711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However, the first Level of any Tree will always have just 1 Node (Root), Therefore:</a:t>
            </a:r>
            <a:endParaRPr sz="2000"/>
          </a:p>
        </p:txBody>
      </p:sp>
      <p:sp>
        <p:nvSpPr>
          <p:cNvPr id="321" name="Google Shape;321;p19"/>
          <p:cNvSpPr txBox="1"/>
          <p:nvPr>
            <p:ph idx="1" type="body"/>
          </p:nvPr>
        </p:nvSpPr>
        <p:spPr>
          <a:xfrm>
            <a:off x="3143175" y="4018375"/>
            <a:ext cx="3067800" cy="776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5000">
                <a:solidFill>
                  <a:srgbClr val="000000"/>
                </a:solidFill>
              </a:rPr>
              <a:t>S = 2</a:t>
            </a:r>
            <a:r>
              <a:rPr baseline="30000" lang="en" sz="5000">
                <a:solidFill>
                  <a:srgbClr val="000000"/>
                </a:solidFill>
              </a:rPr>
              <a:t>L</a:t>
            </a:r>
            <a:r>
              <a:rPr lang="en" sz="5000">
                <a:solidFill>
                  <a:srgbClr val="000000"/>
                </a:solidFill>
              </a:rPr>
              <a:t> - 1</a:t>
            </a:r>
            <a:endParaRPr sz="5000">
              <a:solidFill>
                <a:srgbClr val="000000"/>
              </a:solidFill>
            </a:endParaRPr>
          </a:p>
        </p:txBody>
      </p:sp>
      <p:sp>
        <p:nvSpPr>
          <p:cNvPr id="322" name="Google Shape;322;p19"/>
          <p:cNvSpPr txBox="1"/>
          <p:nvPr/>
        </p:nvSpPr>
        <p:spPr>
          <a:xfrm>
            <a:off x="6210975" y="3569625"/>
            <a:ext cx="3000000" cy="1967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latin typeface="Nunito"/>
                <a:ea typeface="Nunito"/>
                <a:cs typeface="Nunito"/>
                <a:sym typeface="Nunito"/>
              </a:rPr>
              <a:t>*Note: This formula can also derive number of Nodes of any Subtree as well, as long as you know the Level of your Subtree’s Root </a:t>
            </a:r>
            <a:r>
              <a:rPr lang="en" sz="1300">
                <a:latin typeface="Nunito"/>
                <a:ea typeface="Nunito"/>
                <a:cs typeface="Nunito"/>
                <a:sym typeface="Nunito"/>
              </a:rPr>
              <a:t>(R):</a:t>
            </a:r>
            <a:endParaRPr sz="1300">
              <a:latin typeface="Nunito"/>
              <a:ea typeface="Nunito"/>
              <a:cs typeface="Nunito"/>
              <a:sym typeface="Nunito"/>
            </a:endParaRPr>
          </a:p>
          <a:p>
            <a:pPr indent="0" lvl="0" marL="0" rtl="0" algn="l">
              <a:lnSpc>
                <a:spcPct val="115000"/>
              </a:lnSpc>
              <a:spcBef>
                <a:spcPts val="1200"/>
              </a:spcBef>
              <a:spcAft>
                <a:spcPts val="0"/>
              </a:spcAft>
              <a:buNone/>
            </a:pPr>
            <a:r>
              <a:rPr lang="en" sz="2000">
                <a:latin typeface="Nunito"/>
                <a:ea typeface="Nunito"/>
                <a:cs typeface="Nunito"/>
                <a:sym typeface="Nunito"/>
              </a:rPr>
              <a:t>S = 2</a:t>
            </a:r>
            <a:r>
              <a:rPr baseline="30000" lang="en" sz="2000">
                <a:latin typeface="Nunito"/>
                <a:ea typeface="Nunito"/>
                <a:cs typeface="Nunito"/>
                <a:sym typeface="Nunito"/>
              </a:rPr>
              <a:t>(L-R)+1</a:t>
            </a:r>
            <a:r>
              <a:rPr lang="en" sz="2000">
                <a:latin typeface="Nunito"/>
                <a:ea typeface="Nunito"/>
                <a:cs typeface="Nunito"/>
                <a:sym typeface="Nunito"/>
              </a:rPr>
              <a:t> - 1</a:t>
            </a:r>
            <a:endParaRPr sz="2000">
              <a:latin typeface="Nunito"/>
              <a:ea typeface="Nunito"/>
              <a:cs typeface="Nunito"/>
              <a:sym typeface="Nunito"/>
            </a:endParaRPr>
          </a:p>
          <a:p>
            <a:pPr indent="0" lvl="0" marL="0" rtl="0" algn="l">
              <a:lnSpc>
                <a:spcPct val="115000"/>
              </a:lnSpc>
              <a:spcBef>
                <a:spcPts val="1200"/>
              </a:spcBef>
              <a:spcAft>
                <a:spcPts val="1200"/>
              </a:spcAft>
              <a:buNone/>
            </a:pPr>
            <a:r>
              <a:t/>
            </a:r>
            <a:endParaRPr sz="1300">
              <a:latin typeface="Nunito"/>
              <a:ea typeface="Nunito"/>
              <a:cs typeface="Nunito"/>
              <a:sym typeface="Nunito"/>
            </a:endParaRPr>
          </a:p>
        </p:txBody>
      </p:sp>
      <p:sp>
        <p:nvSpPr>
          <p:cNvPr id="323" name="Google Shape;323;p19"/>
          <p:cNvSpPr txBox="1"/>
          <p:nvPr/>
        </p:nvSpPr>
        <p:spPr>
          <a:xfrm>
            <a:off x="0" y="3799725"/>
            <a:ext cx="3670200" cy="1737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latin typeface="Nunito"/>
                <a:ea typeface="Nunito"/>
                <a:cs typeface="Nunito"/>
                <a:sym typeface="Nunito"/>
              </a:rPr>
              <a:t>*Note: By extension, since we know max Level = max </a:t>
            </a:r>
            <a:r>
              <a:rPr lang="en" sz="1300">
                <a:latin typeface="Nunito"/>
                <a:ea typeface="Nunito"/>
                <a:cs typeface="Nunito"/>
                <a:sym typeface="Nunito"/>
              </a:rPr>
              <a:t>Height</a:t>
            </a:r>
            <a:r>
              <a:rPr lang="en" sz="1300">
                <a:latin typeface="Nunito"/>
                <a:ea typeface="Nunito"/>
                <a:cs typeface="Nunito"/>
                <a:sym typeface="Nunito"/>
              </a:rPr>
              <a:t>, we can say the maximum possible Height of a Binary Tree is:</a:t>
            </a:r>
            <a:endParaRPr sz="1300">
              <a:latin typeface="Nunito"/>
              <a:ea typeface="Nunito"/>
              <a:cs typeface="Nunito"/>
              <a:sym typeface="Nunito"/>
            </a:endParaRPr>
          </a:p>
          <a:p>
            <a:pPr indent="0" lvl="0" marL="0" rtl="0" algn="l">
              <a:lnSpc>
                <a:spcPct val="115000"/>
              </a:lnSpc>
              <a:spcBef>
                <a:spcPts val="1200"/>
              </a:spcBef>
              <a:spcAft>
                <a:spcPts val="0"/>
              </a:spcAft>
              <a:buNone/>
            </a:pPr>
            <a:r>
              <a:rPr lang="en" sz="2000">
                <a:latin typeface="Nunito"/>
                <a:ea typeface="Nunito"/>
                <a:cs typeface="Nunito"/>
                <a:sym typeface="Nunito"/>
              </a:rPr>
              <a:t>L or max H = log</a:t>
            </a:r>
            <a:r>
              <a:rPr baseline="-25000" lang="en" sz="2000">
                <a:latin typeface="Nunito"/>
                <a:ea typeface="Nunito"/>
                <a:cs typeface="Nunito"/>
                <a:sym typeface="Nunito"/>
              </a:rPr>
              <a:t>2</a:t>
            </a:r>
            <a:r>
              <a:rPr lang="en" sz="2000">
                <a:latin typeface="Nunito"/>
                <a:ea typeface="Nunito"/>
                <a:cs typeface="Nunito"/>
                <a:sym typeface="Nunito"/>
              </a:rPr>
              <a:t>(S+1)</a:t>
            </a:r>
            <a:endParaRPr sz="2000">
              <a:latin typeface="Nunito"/>
              <a:ea typeface="Nunito"/>
              <a:cs typeface="Nunito"/>
              <a:sym typeface="Nunito"/>
            </a:endParaRPr>
          </a:p>
          <a:p>
            <a:pPr indent="0" lvl="0" marL="0" rtl="0" algn="l">
              <a:lnSpc>
                <a:spcPct val="115000"/>
              </a:lnSpc>
              <a:spcBef>
                <a:spcPts val="1200"/>
              </a:spcBef>
              <a:spcAft>
                <a:spcPts val="1200"/>
              </a:spcAft>
              <a:buNone/>
            </a:pPr>
            <a:r>
              <a:t/>
            </a:r>
            <a:endParaRPr sz="1300">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18"/>
                                        </p:tgtEl>
                                        <p:attrNameLst>
                                          <p:attrName>style.visibility</p:attrName>
                                        </p:attrNameLst>
                                      </p:cBhvr>
                                      <p:to>
                                        <p:strVal val="visible"/>
                                      </p:to>
                                    </p:set>
                                    <p:anim calcmode="lin" valueType="num">
                                      <p:cBhvr additive="base">
                                        <p:cTn dur="1000"/>
                                        <p:tgtEl>
                                          <p:spTgt spid="31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19"/>
                                        </p:tgtEl>
                                        <p:attrNameLst>
                                          <p:attrName>style.visibility</p:attrName>
                                        </p:attrNameLst>
                                      </p:cBhvr>
                                      <p:to>
                                        <p:strVal val="visible"/>
                                      </p:to>
                                    </p:set>
                                    <p:anim calcmode="lin" valueType="num">
                                      <p:cBhvr additive="base">
                                        <p:cTn dur="1000"/>
                                        <p:tgtEl>
                                          <p:spTgt spid="31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20"/>
                                        </p:tgtEl>
                                        <p:attrNameLst>
                                          <p:attrName>style.visibility</p:attrName>
                                        </p:attrNameLst>
                                      </p:cBhvr>
                                      <p:to>
                                        <p:strVal val="visible"/>
                                      </p:to>
                                    </p:set>
                                    <p:anim calcmode="lin" valueType="num">
                                      <p:cBhvr additive="base">
                                        <p:cTn dur="1000"/>
                                        <p:tgtEl>
                                          <p:spTgt spid="32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21"/>
                                        </p:tgtEl>
                                        <p:attrNameLst>
                                          <p:attrName>style.visibility</p:attrName>
                                        </p:attrNameLst>
                                      </p:cBhvr>
                                      <p:to>
                                        <p:strVal val="visible"/>
                                      </p:to>
                                    </p:set>
                                    <p:anim calcmode="lin" valueType="num">
                                      <p:cBhvr additive="base">
                                        <p:cTn dur="1000"/>
                                        <p:tgtEl>
                                          <p:spTgt spid="321"/>
                                        </p:tgtEl>
                                        <p:attrNameLst>
                                          <p:attrName>ppt_w</p:attrName>
                                        </p:attrNameLst>
                                      </p:cBhvr>
                                      <p:tavLst>
                                        <p:tav fmla="" tm="0">
                                          <p:val>
                                            <p:strVal val="0"/>
                                          </p:val>
                                        </p:tav>
                                        <p:tav fmla="" tm="100000">
                                          <p:val>
                                            <p:strVal val="#ppt_w"/>
                                          </p:val>
                                        </p:tav>
                                      </p:tavLst>
                                    </p:anim>
                                    <p:anim calcmode="lin" valueType="num">
                                      <p:cBhvr additive="base">
                                        <p:cTn dur="1000"/>
                                        <p:tgtEl>
                                          <p:spTgt spid="321"/>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22"/>
                                        </p:tgtEl>
                                        <p:attrNameLst>
                                          <p:attrName>style.visibility</p:attrName>
                                        </p:attrNameLst>
                                      </p:cBhvr>
                                      <p:to>
                                        <p:strVal val="visible"/>
                                      </p:to>
                                    </p:set>
                                    <p:anim calcmode="lin" valueType="num">
                                      <p:cBhvr additive="base">
                                        <p:cTn dur="1000"/>
                                        <p:tgtEl>
                                          <p:spTgt spid="32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23"/>
                                        </p:tgtEl>
                                        <p:attrNameLst>
                                          <p:attrName>style.visibility</p:attrName>
                                        </p:attrNameLst>
                                      </p:cBhvr>
                                      <p:to>
                                        <p:strVal val="visible"/>
                                      </p:to>
                                    </p:set>
                                    <p:anim calcmode="lin" valueType="num">
                                      <p:cBhvr additive="base">
                                        <p:cTn dur="1000"/>
                                        <p:tgtEl>
                                          <p:spTgt spid="32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0"/>
          <p:cNvSpPr txBox="1"/>
          <p:nvPr>
            <p:ph type="title"/>
          </p:nvPr>
        </p:nvSpPr>
        <p:spPr>
          <a:xfrm>
            <a:off x="1303800" y="-23350"/>
            <a:ext cx="7030500" cy="66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Construction of Binary Search Trees</a:t>
            </a:r>
            <a:endParaRPr/>
          </a:p>
        </p:txBody>
      </p:sp>
      <p:sp>
        <p:nvSpPr>
          <p:cNvPr id="329" name="Google Shape;329;p20"/>
          <p:cNvSpPr txBox="1"/>
          <p:nvPr>
            <p:ph idx="1" type="body"/>
          </p:nvPr>
        </p:nvSpPr>
        <p:spPr>
          <a:xfrm>
            <a:off x="1303800" y="524400"/>
            <a:ext cx="7030500" cy="9567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BSTs are used to store data which can be searched, updated, appended, and deleted</a:t>
            </a:r>
            <a:endParaRPr sz="2000"/>
          </a:p>
        </p:txBody>
      </p:sp>
      <p:sp>
        <p:nvSpPr>
          <p:cNvPr id="330" name="Google Shape;330;p20"/>
          <p:cNvSpPr txBox="1"/>
          <p:nvPr>
            <p:ph idx="1" type="body"/>
          </p:nvPr>
        </p:nvSpPr>
        <p:spPr>
          <a:xfrm>
            <a:off x="1303800" y="1253400"/>
            <a:ext cx="7030500" cy="9567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Therefore, the </a:t>
            </a:r>
            <a:r>
              <a:rPr lang="en" sz="2000"/>
              <a:t>structure</a:t>
            </a:r>
            <a:r>
              <a:rPr lang="en" sz="2000"/>
              <a:t> of a BST is dynamic; always changing</a:t>
            </a:r>
            <a:endParaRPr sz="2000"/>
          </a:p>
        </p:txBody>
      </p:sp>
      <p:sp>
        <p:nvSpPr>
          <p:cNvPr id="331" name="Google Shape;331;p20"/>
          <p:cNvSpPr txBox="1"/>
          <p:nvPr>
            <p:ph idx="1" type="body"/>
          </p:nvPr>
        </p:nvSpPr>
        <p:spPr>
          <a:xfrm>
            <a:off x="1303800" y="2035375"/>
            <a:ext cx="7030500" cy="12462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Because of this dynamic behavior, it is </a:t>
            </a:r>
            <a:r>
              <a:rPr lang="en" sz="2000"/>
              <a:t>easier to implement BSTs as pointer-structures, rather as arrays (which are allocated a static amount of memory)</a:t>
            </a:r>
            <a:endParaRPr sz="2000"/>
          </a:p>
        </p:txBody>
      </p:sp>
      <p:pic>
        <p:nvPicPr>
          <p:cNvPr id="332" name="Google Shape;332;p20"/>
          <p:cNvPicPr preferRelativeResize="0"/>
          <p:nvPr/>
        </p:nvPicPr>
        <p:blipFill>
          <a:blip r:embed="rId3">
            <a:alphaModFix/>
          </a:blip>
          <a:stretch>
            <a:fillRect/>
          </a:stretch>
        </p:blipFill>
        <p:spPr>
          <a:xfrm>
            <a:off x="1173050" y="3187800"/>
            <a:ext cx="7038975" cy="1843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29"/>
                                        </p:tgtEl>
                                        <p:attrNameLst>
                                          <p:attrName>style.visibility</p:attrName>
                                        </p:attrNameLst>
                                      </p:cBhvr>
                                      <p:to>
                                        <p:strVal val="visible"/>
                                      </p:to>
                                    </p:set>
                                    <p:anim calcmode="lin" valueType="num">
                                      <p:cBhvr additive="base">
                                        <p:cTn dur="1000"/>
                                        <p:tgtEl>
                                          <p:spTgt spid="32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30"/>
                                        </p:tgtEl>
                                        <p:attrNameLst>
                                          <p:attrName>style.visibility</p:attrName>
                                        </p:attrNameLst>
                                      </p:cBhvr>
                                      <p:to>
                                        <p:strVal val="visible"/>
                                      </p:to>
                                    </p:set>
                                    <p:anim calcmode="lin" valueType="num">
                                      <p:cBhvr additive="base">
                                        <p:cTn dur="1"/>
                                        <p:tgtEl>
                                          <p:spTgt spid="33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31"/>
                                        </p:tgtEl>
                                        <p:attrNameLst>
                                          <p:attrName>style.visibility</p:attrName>
                                        </p:attrNameLst>
                                      </p:cBhvr>
                                      <p:to>
                                        <p:strVal val="visible"/>
                                      </p:to>
                                    </p:set>
                                    <p:anim calcmode="lin" valueType="num">
                                      <p:cBhvr additive="base">
                                        <p:cTn dur="1000"/>
                                        <p:tgtEl>
                                          <p:spTgt spid="33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32"/>
                                        </p:tgtEl>
                                        <p:attrNameLst>
                                          <p:attrName>style.visibility</p:attrName>
                                        </p:attrNameLst>
                                      </p:cBhvr>
                                      <p:to>
                                        <p:strVal val="visible"/>
                                      </p:to>
                                    </p:set>
                                    <p:anim calcmode="lin" valueType="num">
                                      <p:cBhvr additive="base">
                                        <p:cTn dur="1000"/>
                                        <p:tgtEl>
                                          <p:spTgt spid="33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21"/>
          <p:cNvSpPr/>
          <p:nvPr/>
        </p:nvSpPr>
        <p:spPr>
          <a:xfrm>
            <a:off x="375050" y="482200"/>
            <a:ext cx="1031400" cy="1044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pic>
        <p:nvPicPr>
          <p:cNvPr id="338" name="Google Shape;338;p21"/>
          <p:cNvPicPr preferRelativeResize="0"/>
          <p:nvPr/>
        </p:nvPicPr>
        <p:blipFill>
          <a:blip r:embed="rId3">
            <a:alphaModFix/>
          </a:blip>
          <a:stretch>
            <a:fillRect/>
          </a:stretch>
        </p:blipFill>
        <p:spPr>
          <a:xfrm>
            <a:off x="3251" y="0"/>
            <a:ext cx="9143999" cy="51434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FCD9F0"/>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